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3" r:id="rId7"/>
    <p:sldId id="264" r:id="rId8"/>
    <p:sldId id="266" r:id="rId9"/>
    <p:sldId id="268" r:id="rId10"/>
    <p:sldId id="269" r:id="rId11"/>
    <p:sldId id="271"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660"/>
  </p:normalViewPr>
  <p:slideViewPr>
    <p:cSldViewPr>
      <p:cViewPr>
        <p:scale>
          <a:sx n="66" d="100"/>
          <a:sy n="66" d="100"/>
        </p:scale>
        <p:origin x="-20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B7B51-237E-4BC2-86D2-78B8179A360C}" type="datetimeFigureOut">
              <a:rPr lang="en-US" smtClean="0"/>
              <a:pPr/>
              <a:t>11/21/2016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F024E-DAC0-4A23-9C3D-B5070A03C87A}" type="slidenum">
              <a:rPr lang="en-US" smtClean="0"/>
              <a:pPr/>
              <a:t>‹#›</a:t>
            </a:fld>
            <a:endParaRPr lang="en-US"/>
          </a:p>
        </p:txBody>
      </p:sp>
    </p:spTree>
    <p:extLst>
      <p:ext uri="{BB962C8B-B14F-4D97-AF65-F5344CB8AC3E}">
        <p14:creationId xmlns:p14="http://schemas.microsoft.com/office/powerpoint/2010/main" val="336021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A17E475-5334-4BE2-8113-173CCA0D4D39}" type="slidenum">
              <a:rPr lang="en-US" smtClean="0"/>
              <a:pPr/>
              <a:t>1</a:t>
            </a:fld>
            <a:endParaRPr lang="en-US" smtClean="0"/>
          </a:p>
        </p:txBody>
      </p:sp>
      <p:sp>
        <p:nvSpPr>
          <p:cNvPr id="18435" name="Rectangle 2"/>
          <p:cNvSpPr>
            <a:spLocks noGrp="1" noRot="1" noChangeAspect="1" noTextEdit="1"/>
          </p:cNvSpPr>
          <p:nvPr>
            <p:ph type="sldImg"/>
          </p:nvPr>
        </p:nvSpPr>
        <p:spPr>
          <a:ln/>
        </p:spPr>
      </p:sp>
      <p:sp>
        <p:nvSpPr>
          <p:cNvPr id="18436"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97C8003-6A0B-469E-B0EF-49EF2F0F9802}" type="slidenum">
              <a:rPr lang="en-US" smtClean="0"/>
              <a:pPr/>
              <a:t>2</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p:spPr>
        <p:txBody>
          <a:bodyPr/>
          <a:lstStyle/>
          <a:p>
            <a:pPr eaLnBrk="1" hangingPunct="1"/>
            <a:r>
              <a:rPr lang="en-US" smtClean="0"/>
              <a:t>bye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6048AC0-25AB-4E3E-96BA-AFE95CB395CB}" type="slidenum">
              <a:rPr lang="en-US" smtClean="0"/>
              <a:pPr/>
              <a:t>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r>
              <a:rPr lang="en-US" smtClean="0"/>
              <a:t>bye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82E7472-91E8-46ED-8695-F693CC774FA5}" type="slidenum">
              <a:rPr lang="en-US" smtClean="0"/>
              <a:pPr/>
              <a:t>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r>
              <a:rPr lang="en-US" smtClean="0"/>
              <a:t>bye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2864015-DC53-478C-8B54-391913551371}" type="slidenum">
              <a:rPr lang="en-US" smtClean="0"/>
              <a:pPr/>
              <a:t>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a:ln/>
        </p:spPr>
        <p:txBody>
          <a:bodyPr/>
          <a:lstStyle/>
          <a:p>
            <a:pPr eaLnBrk="1" hangingPunct="1"/>
            <a:r>
              <a:rPr lang="en-US" smtClean="0"/>
              <a:t>bye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vi-VN" smtClean="0"/>
          </a:p>
        </p:txBody>
      </p:sp>
      <p:sp>
        <p:nvSpPr>
          <p:cNvPr id="23556" name="Slide Number Placeholder 3"/>
          <p:cNvSpPr>
            <a:spLocks noGrp="1"/>
          </p:cNvSpPr>
          <p:nvPr>
            <p:ph type="sldNum" sz="quarter" idx="5"/>
          </p:nvPr>
        </p:nvSpPr>
        <p:spPr>
          <a:noFill/>
        </p:spPr>
        <p:txBody>
          <a:bodyPr/>
          <a:lstStyle/>
          <a:p>
            <a:fld id="{D6E2464F-3BD0-461E-BE59-B01BEBC035A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0818BECE-33F0-4F0C-9DE1-7DF63AF64E92}"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7A0B9E-42AF-4A39-ACAE-E62C7F92E1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803C0-7405-49EE-9A48-27B911BFF031}"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86941-7903-45B0-A0CE-399E3024D7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803C0-7405-49EE-9A48-27B911BFF031}" type="datetimeFigureOut">
              <a:rPr lang="en-US" smtClean="0"/>
              <a:pPr/>
              <a:t>11/21/2016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86941-7903-45B0-A0CE-399E3024D7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D:\My%20Documents\Bai%20hat\Em%20Yeu%20Truong%20Em%20-%20Various%20Artists.mp3"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gi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audio" Target="file:///D:\Nh&#227;n%202\Vuon%20cay%20cua%20ba%20-%20Be%20Hong%20Ngoc%20%5bNCT%200451521749%5d.mp3"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ABARBLYL"/>
          <p:cNvPicPr>
            <a:picLocks noChangeAspect="1" noChangeArrowheads="1" noCrop="1"/>
          </p:cNvPicPr>
          <p:nvPr/>
        </p:nvPicPr>
        <p:blipFill>
          <a:blip r:embed="rId4"/>
          <a:srcRect/>
          <a:stretch>
            <a:fillRect/>
          </a:stretch>
        </p:blipFill>
        <p:spPr bwMode="auto">
          <a:xfrm>
            <a:off x="0" y="6611938"/>
            <a:ext cx="9144000" cy="184150"/>
          </a:xfrm>
          <a:prstGeom prst="rect">
            <a:avLst/>
          </a:prstGeom>
          <a:noFill/>
          <a:ln w="9525">
            <a:noFill/>
            <a:miter lim="800000"/>
            <a:headEnd/>
            <a:tailEnd/>
          </a:ln>
        </p:spPr>
      </p:pic>
      <p:pic>
        <p:nvPicPr>
          <p:cNvPr id="3075" name="Picture 7" descr="ABARBLYL"/>
          <p:cNvPicPr>
            <a:picLocks noChangeAspect="1" noChangeArrowheads="1" noCrop="1"/>
          </p:cNvPicPr>
          <p:nvPr/>
        </p:nvPicPr>
        <p:blipFill>
          <a:blip r:embed="rId4"/>
          <a:srcRect/>
          <a:stretch>
            <a:fillRect/>
          </a:stretch>
        </p:blipFill>
        <p:spPr bwMode="auto">
          <a:xfrm>
            <a:off x="0" y="103188"/>
            <a:ext cx="9144000" cy="184150"/>
          </a:xfrm>
          <a:prstGeom prst="rect">
            <a:avLst/>
          </a:prstGeom>
          <a:noFill/>
          <a:ln w="9525">
            <a:noFill/>
            <a:miter lim="800000"/>
            <a:headEnd/>
            <a:tailEnd/>
          </a:ln>
        </p:spPr>
      </p:pic>
      <p:pic>
        <p:nvPicPr>
          <p:cNvPr id="3076" name="Picture 8" descr="WhitecornerFlower"/>
          <p:cNvPicPr>
            <a:picLocks noChangeAspect="1" noChangeArrowheads="1"/>
          </p:cNvPicPr>
          <p:nvPr/>
        </p:nvPicPr>
        <p:blipFill>
          <a:blip r:embed="rId5"/>
          <a:srcRect/>
          <a:stretch>
            <a:fillRect/>
          </a:stretch>
        </p:blipFill>
        <p:spPr bwMode="auto">
          <a:xfrm>
            <a:off x="7772400" y="0"/>
            <a:ext cx="1371600" cy="1371600"/>
          </a:xfrm>
          <a:prstGeom prst="rect">
            <a:avLst/>
          </a:prstGeom>
          <a:noFill/>
          <a:ln w="9525">
            <a:noFill/>
            <a:miter lim="800000"/>
            <a:headEnd/>
            <a:tailEnd/>
          </a:ln>
        </p:spPr>
      </p:pic>
      <p:pic>
        <p:nvPicPr>
          <p:cNvPr id="3077" name="Picture 9" descr="WhitecornerFlower"/>
          <p:cNvPicPr>
            <a:picLocks noChangeAspect="1" noChangeArrowheads="1"/>
          </p:cNvPicPr>
          <p:nvPr/>
        </p:nvPicPr>
        <p:blipFill>
          <a:blip r:embed="rId5"/>
          <a:srcRect/>
          <a:stretch>
            <a:fillRect/>
          </a:stretch>
        </p:blipFill>
        <p:spPr bwMode="auto">
          <a:xfrm rot="5256511">
            <a:off x="7710488" y="5486400"/>
            <a:ext cx="1371600" cy="1371600"/>
          </a:xfrm>
          <a:prstGeom prst="rect">
            <a:avLst/>
          </a:prstGeom>
          <a:noFill/>
          <a:ln w="9525">
            <a:noFill/>
            <a:miter lim="800000"/>
            <a:headEnd/>
            <a:tailEnd/>
          </a:ln>
        </p:spPr>
      </p:pic>
      <p:pic>
        <p:nvPicPr>
          <p:cNvPr id="3078" name="Picture 10" descr="WhitecornerFlower"/>
          <p:cNvPicPr>
            <a:picLocks noChangeAspect="1" noChangeArrowheads="1"/>
          </p:cNvPicPr>
          <p:nvPr/>
        </p:nvPicPr>
        <p:blipFill>
          <a:blip r:embed="rId6"/>
          <a:srcRect/>
          <a:stretch>
            <a:fillRect/>
          </a:stretch>
        </p:blipFill>
        <p:spPr bwMode="auto">
          <a:xfrm>
            <a:off x="0" y="103188"/>
            <a:ext cx="1371600" cy="1371600"/>
          </a:xfrm>
          <a:prstGeom prst="rect">
            <a:avLst/>
          </a:prstGeom>
          <a:noFill/>
          <a:ln w="9525">
            <a:noFill/>
            <a:miter lim="800000"/>
            <a:headEnd/>
            <a:tailEnd/>
          </a:ln>
        </p:spPr>
      </p:pic>
      <p:pic>
        <p:nvPicPr>
          <p:cNvPr id="3079" name="Picture 11" descr="WhitecornerFlower"/>
          <p:cNvPicPr>
            <a:picLocks noChangeAspect="1" noChangeArrowheads="1"/>
          </p:cNvPicPr>
          <p:nvPr/>
        </p:nvPicPr>
        <p:blipFill>
          <a:blip r:embed="rId7"/>
          <a:srcRect/>
          <a:stretch>
            <a:fillRect/>
          </a:stretch>
        </p:blipFill>
        <p:spPr bwMode="auto">
          <a:xfrm>
            <a:off x="22225" y="5486400"/>
            <a:ext cx="1371600" cy="1371600"/>
          </a:xfrm>
          <a:prstGeom prst="rect">
            <a:avLst/>
          </a:prstGeom>
          <a:noFill/>
          <a:ln w="9525">
            <a:noFill/>
            <a:miter lim="800000"/>
            <a:headEnd/>
            <a:tailEnd/>
          </a:ln>
        </p:spPr>
      </p:pic>
      <p:pic>
        <p:nvPicPr>
          <p:cNvPr id="3080" name="Picture 12" descr="anim1690[1][1]"/>
          <p:cNvPicPr>
            <a:picLocks noChangeAspect="1" noChangeArrowheads="1" noCrop="1"/>
          </p:cNvPicPr>
          <p:nvPr/>
        </p:nvPicPr>
        <p:blipFill>
          <a:blip r:embed="rId8"/>
          <a:srcRect/>
          <a:stretch>
            <a:fillRect/>
          </a:stretch>
        </p:blipFill>
        <p:spPr bwMode="auto">
          <a:xfrm rot="5400000">
            <a:off x="-2247900" y="3238500"/>
            <a:ext cx="5105400" cy="609600"/>
          </a:xfrm>
          <a:prstGeom prst="rect">
            <a:avLst/>
          </a:prstGeom>
          <a:noFill/>
          <a:ln w="9525">
            <a:noFill/>
            <a:miter lim="800000"/>
            <a:headEnd/>
            <a:tailEnd/>
          </a:ln>
        </p:spPr>
      </p:pic>
      <p:pic>
        <p:nvPicPr>
          <p:cNvPr id="3081" name="Picture 13" descr="!PC8_C2A"/>
          <p:cNvPicPr>
            <a:picLocks noChangeAspect="1" noChangeArrowheads="1" noCrop="1"/>
          </p:cNvPicPr>
          <p:nvPr/>
        </p:nvPicPr>
        <p:blipFill>
          <a:blip r:embed="rId9"/>
          <a:srcRect/>
          <a:stretch>
            <a:fillRect/>
          </a:stretch>
        </p:blipFill>
        <p:spPr bwMode="auto">
          <a:xfrm rot="10800000">
            <a:off x="1787525" y="5645150"/>
            <a:ext cx="5562600" cy="1066800"/>
          </a:xfrm>
          <a:prstGeom prst="rect">
            <a:avLst/>
          </a:prstGeom>
          <a:noFill/>
          <a:ln w="9525">
            <a:noFill/>
            <a:miter lim="800000"/>
            <a:headEnd/>
            <a:tailEnd/>
          </a:ln>
        </p:spPr>
      </p:pic>
      <p:pic>
        <p:nvPicPr>
          <p:cNvPr id="3082" name="Picture 14" descr="anim1690[1][1]"/>
          <p:cNvPicPr>
            <a:picLocks noChangeAspect="1" noChangeArrowheads="1" noCrop="1"/>
          </p:cNvPicPr>
          <p:nvPr/>
        </p:nvPicPr>
        <p:blipFill>
          <a:blip r:embed="rId8"/>
          <a:srcRect/>
          <a:stretch>
            <a:fillRect/>
          </a:stretch>
        </p:blipFill>
        <p:spPr bwMode="auto">
          <a:xfrm rot="-5400000">
            <a:off x="6419850" y="3238500"/>
            <a:ext cx="5105400" cy="609600"/>
          </a:xfrm>
          <a:prstGeom prst="rect">
            <a:avLst/>
          </a:prstGeom>
          <a:noFill/>
          <a:ln w="9525">
            <a:noFill/>
            <a:miter lim="800000"/>
            <a:headEnd/>
            <a:tailEnd/>
          </a:ln>
        </p:spPr>
      </p:pic>
      <p:pic>
        <p:nvPicPr>
          <p:cNvPr id="150555" name="Em Yeu Truong Em - Various Artists.mp3">
            <a:hlinkClick r:id="" action="ppaction://media"/>
          </p:cNvPr>
          <p:cNvPicPr>
            <a:picLocks noRot="1" noChangeAspect="1" noChangeArrowheads="1"/>
          </p:cNvPicPr>
          <p:nvPr>
            <a:audioFile r:link="rId1"/>
          </p:nvPr>
        </p:nvPicPr>
        <p:blipFill>
          <a:blip r:embed="rId10"/>
          <a:srcRect/>
          <a:stretch>
            <a:fillRect/>
          </a:stretch>
        </p:blipFill>
        <p:spPr bwMode="auto">
          <a:xfrm>
            <a:off x="7848600" y="5791200"/>
            <a:ext cx="381000" cy="381000"/>
          </a:xfrm>
          <a:prstGeom prst="rect">
            <a:avLst/>
          </a:prstGeom>
          <a:noFill/>
          <a:ln w="9525">
            <a:noFill/>
            <a:miter lim="800000"/>
            <a:headEnd/>
            <a:tailEnd/>
          </a:ln>
        </p:spPr>
      </p:pic>
      <p:sp>
        <p:nvSpPr>
          <p:cNvPr id="3089" name="WordArt 28"/>
          <p:cNvSpPr>
            <a:spLocks noChangeArrowheads="1" noChangeShapeType="1" noTextEdit="1"/>
          </p:cNvSpPr>
          <p:nvPr/>
        </p:nvSpPr>
        <p:spPr bwMode="auto">
          <a:xfrm>
            <a:off x="1752600" y="2438400"/>
            <a:ext cx="5791200" cy="981075"/>
          </a:xfrm>
          <a:prstGeom prst="rect">
            <a:avLst/>
          </a:prstGeom>
        </p:spPr>
        <p:txBody>
          <a:bodyPr wrap="none" fromWordArt="1">
            <a:prstTxWarp prst="textPlain">
              <a:avLst>
                <a:gd name="adj" fmla="val 50000"/>
              </a:avLst>
            </a:prstTxWarp>
          </a:bodyPr>
          <a:lstStyle/>
          <a:p>
            <a:pPr algn="ctr"/>
            <a:r>
              <a:rPr lang="en-US" sz="2000" b="1" kern="10" smtClean="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Phân môn: Tập đọc</a:t>
            </a:r>
            <a:endParaRPr lang="en-US" sz="2000" b="1" kern="1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29" name="TextBox 28"/>
          <p:cNvSpPr txBox="1"/>
          <p:nvPr/>
        </p:nvSpPr>
        <p:spPr>
          <a:xfrm>
            <a:off x="0" y="685800"/>
            <a:ext cx="9144000" cy="954107"/>
          </a:xfrm>
          <a:prstGeom prst="rect">
            <a:avLst/>
          </a:prstGeom>
          <a:noFill/>
        </p:spPr>
        <p:txBody>
          <a:bodyPr wrap="square" rtlCol="0">
            <a:spAutoFit/>
          </a:bodyPr>
          <a:lstStyle/>
          <a:p>
            <a:pPr algn="ctr"/>
            <a:r>
              <a:rPr lang="en-US" sz="2800" b="1" smtClean="0">
                <a:solidFill>
                  <a:schemeClr val="tx2">
                    <a:lumMod val="75000"/>
                  </a:schemeClr>
                </a:solidFill>
                <a:latin typeface="Times New Roman" pitchFamily="18" charset="0"/>
                <a:cs typeface="Times New Roman" pitchFamily="18" charset="0"/>
              </a:rPr>
              <a:t>PHÒNG GD&amp;ĐT QUẬN LONG BIÊN</a:t>
            </a:r>
          </a:p>
          <a:p>
            <a:pPr algn="ctr"/>
            <a:r>
              <a:rPr lang="en-US" sz="2800" b="1" smtClean="0">
                <a:solidFill>
                  <a:schemeClr val="tx2">
                    <a:lumMod val="75000"/>
                  </a:schemeClr>
                </a:solidFill>
                <a:latin typeface="Times New Roman" pitchFamily="18" charset="0"/>
                <a:cs typeface="Times New Roman" pitchFamily="18" charset="0"/>
              </a:rPr>
              <a:t>TRƯỜNG TIỂU HỌC ÁI MỘ B</a:t>
            </a:r>
            <a:endParaRPr lang="en-US" sz="2800" b="1">
              <a:solidFill>
                <a:schemeClr val="tx2">
                  <a:lumMod val="75000"/>
                </a:schemeClr>
              </a:solidFill>
              <a:latin typeface="Times New Roman" pitchFamily="18" charset="0"/>
              <a:cs typeface="Times New Roman" pitchFamily="18" charset="0"/>
            </a:endParaRPr>
          </a:p>
        </p:txBody>
      </p:sp>
      <p:sp>
        <p:nvSpPr>
          <p:cNvPr id="30" name="TextBox 29"/>
          <p:cNvSpPr txBox="1"/>
          <p:nvPr/>
        </p:nvSpPr>
        <p:spPr>
          <a:xfrm>
            <a:off x="3200400" y="3505200"/>
            <a:ext cx="2667000" cy="707886"/>
          </a:xfrm>
          <a:prstGeom prst="rect">
            <a:avLst/>
          </a:prstGeom>
          <a:noFill/>
        </p:spPr>
        <p:txBody>
          <a:bodyPr wrap="square" rtlCol="0">
            <a:spAutoFit/>
          </a:bodyPr>
          <a:lstStyle/>
          <a:p>
            <a:pPr algn="ctr"/>
            <a:r>
              <a:rPr lang="en-US" sz="4000" b="1" smtClean="0">
                <a:latin typeface="Times New Roman" pitchFamily="18" charset="0"/>
                <a:cs typeface="Times New Roman" pitchFamily="18" charset="0"/>
              </a:rPr>
              <a:t>Lớp: 2</a:t>
            </a:r>
            <a:endParaRPr lang="en-US" sz="4000" b="1">
              <a:latin typeface="Times New Roman" pitchFamily="18" charset="0"/>
              <a:cs typeface="Times New Roman" pitchFamily="18" charset="0"/>
            </a:endParaRPr>
          </a:p>
        </p:txBody>
      </p:sp>
      <p:sp>
        <p:nvSpPr>
          <p:cNvPr id="31" name="TextBox 30"/>
          <p:cNvSpPr txBox="1"/>
          <p:nvPr/>
        </p:nvSpPr>
        <p:spPr>
          <a:xfrm>
            <a:off x="1447800" y="4648200"/>
            <a:ext cx="6477000" cy="707886"/>
          </a:xfrm>
          <a:prstGeom prst="rect">
            <a:avLst/>
          </a:prstGeom>
          <a:noFill/>
        </p:spPr>
        <p:txBody>
          <a:bodyPr wrap="square" rtlCol="0">
            <a:spAutoFit/>
          </a:bodyPr>
          <a:lstStyle/>
          <a:p>
            <a:pPr algn="ctr"/>
            <a:r>
              <a:rPr lang="en-US" sz="4000" b="1" smtClean="0">
                <a:solidFill>
                  <a:srgbClr val="0070C0"/>
                </a:solidFill>
                <a:latin typeface="Times New Roman" pitchFamily="18" charset="0"/>
                <a:cs typeface="Times New Roman" pitchFamily="18" charset="0"/>
              </a:rPr>
              <a:t>Bài: Sự tích cây vú sữa</a:t>
            </a:r>
            <a:endParaRPr lang="en-US" sz="4000" b="1">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05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1505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7"/>
          <p:cNvSpPr txBox="1">
            <a:spLocks noChangeArrowheads="1"/>
          </p:cNvSpPr>
          <p:nvPr/>
        </p:nvSpPr>
        <p:spPr bwMode="auto">
          <a:xfrm>
            <a:off x="2133600" y="838200"/>
            <a:ext cx="5257800" cy="523875"/>
          </a:xfrm>
          <a:prstGeom prst="rect">
            <a:avLst/>
          </a:prstGeom>
          <a:noFill/>
          <a:ln w="9525">
            <a:noFill/>
            <a:miter lim="800000"/>
            <a:headEnd/>
            <a:tailEnd/>
          </a:ln>
        </p:spPr>
        <p:txBody>
          <a:bodyPr>
            <a:spAutoFit/>
          </a:bodyPr>
          <a:lstStyle/>
          <a:p>
            <a:pPr algn="ctr">
              <a:spcBef>
                <a:spcPct val="50000"/>
              </a:spcBef>
            </a:pPr>
            <a:r>
              <a:rPr lang="en-US" sz="2800" b="1" u="sng">
                <a:solidFill>
                  <a:srgbClr val="FF0000"/>
                </a:solidFill>
                <a:latin typeface="Times New Roman" pitchFamily="18" charset="0"/>
              </a:rPr>
              <a:t> Luyện đọc lại</a:t>
            </a:r>
          </a:p>
        </p:txBody>
      </p:sp>
      <p:sp>
        <p:nvSpPr>
          <p:cNvPr id="10" name="AutoShape 7"/>
          <p:cNvSpPr>
            <a:spLocks noChangeArrowheads="1"/>
          </p:cNvSpPr>
          <p:nvPr/>
        </p:nvSpPr>
        <p:spPr bwMode="auto">
          <a:xfrm>
            <a:off x="1828800" y="2514600"/>
            <a:ext cx="6629400" cy="1447800"/>
          </a:xfrm>
          <a:prstGeom prst="wedgeEllipseCallout">
            <a:avLst>
              <a:gd name="adj1" fmla="val -53676"/>
              <a:gd name="adj2" fmla="val 96648"/>
            </a:avLst>
          </a:prstGeom>
          <a:solidFill>
            <a:schemeClr val="accent1"/>
          </a:solidFill>
          <a:ln w="9525">
            <a:solidFill>
              <a:schemeClr val="tx1"/>
            </a:solidFill>
            <a:miter lim="800000"/>
            <a:headEnd/>
            <a:tailEnd/>
          </a:ln>
        </p:spPr>
        <p:txBody>
          <a:bodyPr/>
          <a:lstStyle/>
          <a:p>
            <a:pPr algn="ctr"/>
            <a:r>
              <a:rPr lang="en-US" sz="3200" b="1">
                <a:latin typeface="Times New Roman" pitchFamily="18" charset="0"/>
              </a:rPr>
              <a:t>Câu chuyện này nói lên điều gì?</a:t>
            </a:r>
          </a:p>
          <a:p>
            <a:pPr algn="ctr"/>
            <a:endParaRPr lang="en-US" sz="3200" b="1">
              <a:latin typeface="Times New Roman" pitchFamily="18" charset="0"/>
            </a:endParaRPr>
          </a:p>
        </p:txBody>
      </p:sp>
      <p:sp>
        <p:nvSpPr>
          <p:cNvPr id="11" name="AutoShape 4"/>
          <p:cNvSpPr>
            <a:spLocks noChangeArrowheads="1"/>
          </p:cNvSpPr>
          <p:nvPr/>
        </p:nvSpPr>
        <p:spPr bwMode="auto">
          <a:xfrm>
            <a:off x="1600200" y="2438400"/>
            <a:ext cx="7162800" cy="2667000"/>
          </a:xfrm>
          <a:prstGeom prst="doubleWave">
            <a:avLst>
              <a:gd name="adj1" fmla="val 6500"/>
              <a:gd name="adj2" fmla="val 0"/>
            </a:avLst>
          </a:prstGeom>
          <a:gradFill rotWithShape="1">
            <a:gsLst>
              <a:gs pos="0">
                <a:srgbClr val="00FFFF"/>
              </a:gs>
              <a:gs pos="100000">
                <a:schemeClr val="bg1"/>
              </a:gs>
            </a:gsLst>
            <a:lin ang="5400000" scaled="1"/>
          </a:gradFill>
          <a:ln w="9525">
            <a:solidFill>
              <a:srgbClr val="0033CC"/>
            </a:solidFill>
            <a:miter lim="800000"/>
            <a:headEnd/>
            <a:tailEnd/>
          </a:ln>
        </p:spPr>
        <p:txBody>
          <a:bodyPr wrap="none" anchor="ctr"/>
          <a:lstStyle/>
          <a:p>
            <a:pPr algn="ctr"/>
            <a:endParaRPr lang="en-US" sz="4000">
              <a:solidFill>
                <a:srgbClr val="FF0000"/>
              </a:solidFill>
              <a:latin typeface="Times New Roman" pitchFamily="18" charset="0"/>
              <a:ea typeface="Tahoma" pitchFamily="34" charset="0"/>
              <a:cs typeface="Times New Roman" pitchFamily="18" charset="0"/>
            </a:endParaRPr>
          </a:p>
          <a:p>
            <a:pPr algn="ctr"/>
            <a:r>
              <a:rPr lang="en-US" sz="4000">
                <a:solidFill>
                  <a:srgbClr val="FF0000"/>
                </a:solidFill>
                <a:latin typeface="Times New Roman" pitchFamily="18" charset="0"/>
                <a:ea typeface="Tahoma" pitchFamily="34" charset="0"/>
                <a:cs typeface="Times New Roman" pitchFamily="18" charset="0"/>
              </a:rPr>
              <a:t>Tình yêu thương sâu nặng </a:t>
            </a:r>
          </a:p>
          <a:p>
            <a:pPr algn="ctr"/>
            <a:r>
              <a:rPr lang="en-US" sz="4000">
                <a:solidFill>
                  <a:srgbClr val="FF0000"/>
                </a:solidFill>
                <a:latin typeface="Times New Roman" pitchFamily="18" charset="0"/>
                <a:ea typeface="Tahoma" pitchFamily="34" charset="0"/>
                <a:cs typeface="Times New Roman" pitchFamily="18" charset="0"/>
              </a:rPr>
              <a:t>của mẹ đối với con.</a:t>
            </a:r>
          </a:p>
          <a:p>
            <a:pPr algn="ctr"/>
            <a:endParaRPr lang="en-US" sz="4800">
              <a:solidFill>
                <a:srgbClr val="FF0000"/>
              </a:solidFill>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elicitsh71-1"/>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7" name="WordArt 3"/>
          <p:cNvSpPr>
            <a:spLocks noChangeArrowheads="1" noChangeShapeType="1" noTextEdit="1"/>
          </p:cNvSpPr>
          <p:nvPr/>
        </p:nvSpPr>
        <p:spPr bwMode="auto">
          <a:xfrm>
            <a:off x="990600" y="1066800"/>
            <a:ext cx="7391400" cy="4800600"/>
          </a:xfrm>
          <a:prstGeom prst="rect">
            <a:avLst/>
          </a:prstGeom>
        </p:spPr>
        <p:txBody>
          <a:bodyPr spcFirstLastPara="1" wrap="none" fromWordArt="1">
            <a:prstTxWarp prst="textArchUp">
              <a:avLst>
                <a:gd name="adj" fmla="val 10800004"/>
              </a:avLst>
            </a:prstTxWarp>
          </a:bodyPr>
          <a:lstStyle/>
          <a:p>
            <a:pPr algn="ctr"/>
            <a:r>
              <a:rPr lang="en-US" sz="4400" b="1" i="1" kern="10">
                <a:ln w="9525">
                  <a:solidFill>
                    <a:schemeClr val="bg1"/>
                  </a:solidFill>
                  <a:round/>
                  <a:headEnd/>
                  <a:tailEnd/>
                </a:ln>
                <a:solidFill>
                  <a:srgbClr val="66FF66"/>
                </a:solidFill>
                <a:latin typeface="Times New Roman"/>
                <a:cs typeface="Times New Roman"/>
              </a:rPr>
              <a:t>CHÚC CÁC EM CHĂM NGOAN HỌC GIỎI</a:t>
            </a:r>
          </a:p>
        </p:txBody>
      </p:sp>
      <p:pic>
        <p:nvPicPr>
          <p:cNvPr id="171012" name="Vuon cay cua ba - Be Hong Ngoc [NCT 0451521749].mp3">
            <a:hlinkClick r:id="" action="ppaction://media"/>
          </p:cNvPr>
          <p:cNvPicPr>
            <a:picLocks noRot="1" noChangeAspect="1" noChangeArrowheads="1"/>
          </p:cNvPicPr>
          <p:nvPr>
            <a:audioFile r:link="rId1"/>
          </p:nvPr>
        </p:nvPicPr>
        <p:blipFill>
          <a:blip r:embed="rId4"/>
          <a:srcRect/>
          <a:stretch>
            <a:fillRect/>
          </a:stretch>
        </p:blipFill>
        <p:spPr bwMode="auto">
          <a:xfrm>
            <a:off x="4572000" y="6324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10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1710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381000"/>
            <a:ext cx="838200" cy="457200"/>
          </a:xfrm>
          <a:prstGeom prst="rect">
            <a:avLst/>
          </a:prstGeom>
          <a:noFill/>
          <a:ln w="9525">
            <a:noFill/>
            <a:miter lim="800000"/>
            <a:headEnd/>
            <a:tailEnd/>
          </a:ln>
        </p:spPr>
        <p:txBody>
          <a:bodyPr>
            <a:spAutoFit/>
          </a:bodyPr>
          <a:lstStyle/>
          <a:p>
            <a:pPr>
              <a:spcBef>
                <a:spcPct val="50000"/>
              </a:spcBef>
            </a:pPr>
            <a:endParaRPr lang="en-US">
              <a:latin typeface=".VnTime" pitchFamily="34" charset="0"/>
            </a:endParaRPr>
          </a:p>
        </p:txBody>
      </p:sp>
      <p:sp>
        <p:nvSpPr>
          <p:cNvPr id="156684" name="Text Box 12"/>
          <p:cNvSpPr txBox="1">
            <a:spLocks noChangeArrowheads="1"/>
          </p:cNvSpPr>
          <p:nvPr/>
        </p:nvSpPr>
        <p:spPr bwMode="auto">
          <a:xfrm>
            <a:off x="228600" y="2209800"/>
            <a:ext cx="8305800" cy="584775"/>
          </a:xfrm>
          <a:prstGeom prst="rect">
            <a:avLst/>
          </a:prstGeom>
          <a:noFill/>
          <a:ln w="9525">
            <a:noFill/>
            <a:miter lim="800000"/>
            <a:headEnd/>
            <a:tailEnd/>
          </a:ln>
        </p:spPr>
        <p:txBody>
          <a:bodyPr wrap="square">
            <a:spAutoFit/>
          </a:bodyPr>
          <a:lstStyle/>
          <a:p>
            <a:pPr>
              <a:spcBef>
                <a:spcPct val="50000"/>
              </a:spcBef>
            </a:pPr>
            <a:r>
              <a:rPr lang="en-US" sz="3200">
                <a:latin typeface="Times New Roman" pitchFamily="18" charset="0"/>
              </a:rPr>
              <a:t>1.Tìm những hình ảnh đẹp của cây xoài cát.</a:t>
            </a:r>
          </a:p>
        </p:txBody>
      </p:sp>
      <p:sp>
        <p:nvSpPr>
          <p:cNvPr id="4105" name="Text Box 15"/>
          <p:cNvSpPr txBox="1">
            <a:spLocks noChangeArrowheads="1"/>
          </p:cNvSpPr>
          <p:nvPr/>
        </p:nvSpPr>
        <p:spPr bwMode="auto">
          <a:xfrm>
            <a:off x="2743200" y="990600"/>
            <a:ext cx="4419600" cy="646331"/>
          </a:xfrm>
          <a:prstGeom prst="rect">
            <a:avLst/>
          </a:prstGeom>
          <a:noFill/>
          <a:ln w="9525">
            <a:noFill/>
            <a:miter lim="800000"/>
            <a:headEnd/>
            <a:tailEnd/>
          </a:ln>
        </p:spPr>
        <p:txBody>
          <a:bodyPr wrap="square">
            <a:spAutoFit/>
          </a:bodyPr>
          <a:lstStyle/>
          <a:p>
            <a:pPr algn="ctr">
              <a:spcBef>
                <a:spcPct val="50000"/>
              </a:spcBef>
            </a:pPr>
            <a:r>
              <a:rPr lang="en-US" sz="3600" b="1" smtClean="0">
                <a:solidFill>
                  <a:srgbClr val="FF3300"/>
                </a:solidFill>
                <a:latin typeface="Times New Roman" pitchFamily="18" charset="0"/>
              </a:rPr>
              <a:t>ÔN </a:t>
            </a:r>
            <a:r>
              <a:rPr lang="en-US" sz="3600" b="1" smtClean="0">
                <a:solidFill>
                  <a:srgbClr val="FF3300"/>
                </a:solidFill>
                <a:latin typeface="Times New Roman" pitchFamily="18" charset="0"/>
              </a:rPr>
              <a:t>BÀI </a:t>
            </a:r>
            <a:r>
              <a:rPr lang="en-US" sz="3600" b="1">
                <a:solidFill>
                  <a:srgbClr val="FF3300"/>
                </a:solidFill>
                <a:latin typeface="Times New Roman" pitchFamily="18" charset="0"/>
              </a:rPr>
              <a:t>CŨ</a:t>
            </a:r>
          </a:p>
        </p:txBody>
      </p:sp>
      <p:sp>
        <p:nvSpPr>
          <p:cNvPr id="156688" name="Rectangle 16"/>
          <p:cNvSpPr>
            <a:spLocks noChangeArrowheads="1"/>
          </p:cNvSpPr>
          <p:nvPr/>
        </p:nvSpPr>
        <p:spPr bwMode="auto">
          <a:xfrm>
            <a:off x="228600" y="3048000"/>
            <a:ext cx="9448800" cy="584775"/>
          </a:xfrm>
          <a:prstGeom prst="rect">
            <a:avLst/>
          </a:prstGeom>
          <a:noFill/>
          <a:ln w="9525">
            <a:noFill/>
            <a:miter lim="800000"/>
            <a:headEnd/>
            <a:tailEnd/>
          </a:ln>
        </p:spPr>
        <p:txBody>
          <a:bodyPr wrap="square">
            <a:spAutoFit/>
          </a:bodyPr>
          <a:lstStyle/>
          <a:p>
            <a:r>
              <a:rPr lang="en-US" sz="3200">
                <a:latin typeface="Times New Roman" pitchFamily="18" charset="0"/>
              </a:rPr>
              <a:t>2.Quả xoài cát chín có mùi, vị, màu sắc như thế nào?</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6684"/>
                                        </p:tgtEl>
                                        <p:attrNameLst>
                                          <p:attrName>style.visibility</p:attrName>
                                        </p:attrNameLst>
                                      </p:cBhvr>
                                      <p:to>
                                        <p:strVal val="visible"/>
                                      </p:to>
                                    </p:set>
                                    <p:animEffect transition="in" filter="checkerboard(across)">
                                      <p:cBhvr>
                                        <p:cTn id="7" dur="500"/>
                                        <p:tgtEl>
                                          <p:spTgt spid="1566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6688"/>
                                        </p:tgtEl>
                                        <p:attrNameLst>
                                          <p:attrName>style.visibility</p:attrName>
                                        </p:attrNameLst>
                                      </p:cBhvr>
                                      <p:to>
                                        <p:strVal val="visible"/>
                                      </p:to>
                                    </p:set>
                                    <p:animEffect transition="in" filter="box(in)">
                                      <p:cBhvr>
                                        <p:cTn id="12" dur="500"/>
                                        <p:tgtEl>
                                          <p:spTgt spid="156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4" grpId="0"/>
      <p:bldP spid="15668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6" name="Picture 12"/>
          <p:cNvPicPr>
            <a:picLocks noChangeAspect="1" noChangeArrowheads="1"/>
          </p:cNvPicPr>
          <p:nvPr/>
        </p:nvPicPr>
        <p:blipFill>
          <a:blip r:embed="rId3"/>
          <a:srcRect/>
          <a:stretch>
            <a:fillRect/>
          </a:stretch>
        </p:blipFill>
        <p:spPr bwMode="auto">
          <a:xfrm>
            <a:off x="762000" y="0"/>
            <a:ext cx="7543800" cy="6858000"/>
          </a:xfrm>
          <a:prstGeom prst="rect">
            <a:avLst/>
          </a:prstGeom>
          <a:noFill/>
          <a:ln w="9525" algn="ctr">
            <a:noFill/>
            <a:miter lim="800000"/>
            <a:headEnd/>
            <a:tailEnd/>
          </a:ln>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381000"/>
            <a:ext cx="838200" cy="457200"/>
          </a:xfrm>
          <a:prstGeom prst="rect">
            <a:avLst/>
          </a:prstGeom>
          <a:noFill/>
          <a:ln w="9525">
            <a:noFill/>
            <a:miter lim="800000"/>
            <a:headEnd/>
            <a:tailEnd/>
          </a:ln>
        </p:spPr>
        <p:txBody>
          <a:bodyPr>
            <a:spAutoFit/>
          </a:bodyPr>
          <a:lstStyle/>
          <a:p>
            <a:pPr>
              <a:spcBef>
                <a:spcPct val="50000"/>
              </a:spcBef>
            </a:pPr>
            <a:endParaRPr lang="en-US">
              <a:latin typeface=".VnTime" pitchFamily="34" charset="0"/>
            </a:endParaRPr>
          </a:p>
        </p:txBody>
      </p:sp>
      <p:pic>
        <p:nvPicPr>
          <p:cNvPr id="6149" name="Picture 25" descr="vusuatrang"/>
          <p:cNvPicPr>
            <a:picLocks noChangeAspect="1" noChangeArrowheads="1"/>
          </p:cNvPicPr>
          <p:nvPr/>
        </p:nvPicPr>
        <p:blipFill>
          <a:blip r:embed="rId3"/>
          <a:srcRect/>
          <a:stretch>
            <a:fillRect/>
          </a:stretch>
        </p:blipFill>
        <p:spPr bwMode="auto">
          <a:xfrm>
            <a:off x="228600" y="685800"/>
            <a:ext cx="8686800" cy="5562600"/>
          </a:xfrm>
          <a:prstGeom prst="rect">
            <a:avLst/>
          </a:prstGeom>
          <a:noFill/>
          <a:ln w="38100">
            <a:solidFill>
              <a:srgbClr val="66FF66"/>
            </a:solid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50" name="Text Box 6"/>
          <p:cNvSpPr txBox="1">
            <a:spLocks noChangeArrowheads="1"/>
          </p:cNvSpPr>
          <p:nvPr/>
        </p:nvSpPr>
        <p:spPr bwMode="auto">
          <a:xfrm>
            <a:off x="6705600" y="304800"/>
            <a:ext cx="1444306" cy="523862"/>
          </a:xfrm>
          <a:prstGeom prst="rect">
            <a:avLst/>
          </a:prstGeom>
          <a:noFill/>
          <a:ln w="9525" algn="ctr">
            <a:noFill/>
            <a:miter lim="800000"/>
            <a:headEnd/>
            <a:tailEnd/>
          </a:ln>
        </p:spPr>
        <p:txBody>
          <a:bodyPr wrap="none" lIns="92075" tIns="46038" rIns="92075" bIns="46038">
            <a:spAutoFit/>
          </a:bodyPr>
          <a:lstStyle/>
          <a:p>
            <a:r>
              <a:rPr lang="en-US" sz="2800" b="1" u="sng">
                <a:solidFill>
                  <a:srgbClr val="0000FF"/>
                </a:solidFill>
                <a:latin typeface="Times New Roman" pitchFamily="18" charset="0"/>
              </a:rPr>
              <a:t>Từ ngữ</a:t>
            </a:r>
            <a:r>
              <a:rPr lang="en-US" sz="2800" b="1">
                <a:solidFill>
                  <a:srgbClr val="0000FF"/>
                </a:solidFill>
                <a:latin typeface="Times New Roman" pitchFamily="18" charset="0"/>
              </a:rPr>
              <a:t>:</a:t>
            </a:r>
          </a:p>
        </p:txBody>
      </p:sp>
      <p:sp>
        <p:nvSpPr>
          <p:cNvPr id="159752" name="Text Box 8"/>
          <p:cNvSpPr txBox="1">
            <a:spLocks noChangeArrowheads="1"/>
          </p:cNvSpPr>
          <p:nvPr/>
        </p:nvSpPr>
        <p:spPr bwMode="auto">
          <a:xfrm>
            <a:off x="2660652" y="302246"/>
            <a:ext cx="1429879" cy="523862"/>
          </a:xfrm>
          <a:prstGeom prst="rect">
            <a:avLst/>
          </a:prstGeom>
          <a:noFill/>
          <a:ln w="9525" algn="ctr">
            <a:noFill/>
            <a:miter lim="800000"/>
            <a:headEnd/>
            <a:tailEnd/>
          </a:ln>
        </p:spPr>
        <p:txBody>
          <a:bodyPr wrap="none" lIns="92075" tIns="46038" rIns="92075" bIns="46038">
            <a:spAutoFit/>
          </a:bodyPr>
          <a:lstStyle/>
          <a:p>
            <a:r>
              <a:rPr lang="en-US" sz="2800" b="1" u="sng">
                <a:solidFill>
                  <a:srgbClr val="0000FF"/>
                </a:solidFill>
                <a:latin typeface="Times New Roman" pitchFamily="18" charset="0"/>
              </a:rPr>
              <a:t>Từ khó</a:t>
            </a:r>
            <a:r>
              <a:rPr lang="en-US" sz="2800" b="1">
                <a:solidFill>
                  <a:srgbClr val="0000FF"/>
                </a:solidFill>
                <a:latin typeface="Times New Roman" pitchFamily="18" charset="0"/>
              </a:rPr>
              <a:t>:</a:t>
            </a:r>
          </a:p>
        </p:txBody>
      </p:sp>
      <p:sp>
        <p:nvSpPr>
          <p:cNvPr id="159753" name="Text Box 9"/>
          <p:cNvSpPr txBox="1">
            <a:spLocks noChangeArrowheads="1"/>
          </p:cNvSpPr>
          <p:nvPr/>
        </p:nvSpPr>
        <p:spPr bwMode="auto">
          <a:xfrm>
            <a:off x="2819400" y="2133600"/>
            <a:ext cx="961802" cy="585418"/>
          </a:xfrm>
          <a:prstGeom prst="rect">
            <a:avLst/>
          </a:prstGeom>
          <a:noFill/>
          <a:ln w="9525" algn="ctr">
            <a:noFill/>
            <a:miter lim="800000"/>
            <a:headEnd/>
            <a:tailEnd/>
          </a:ln>
        </p:spPr>
        <p:txBody>
          <a:bodyPr wrap="none" lIns="92075" tIns="46038" rIns="92075" bIns="46038">
            <a:spAutoFit/>
          </a:bodyPr>
          <a:lstStyle/>
          <a:p>
            <a:r>
              <a:rPr lang="en-US" sz="2800" b="1" u="sng">
                <a:solidFill>
                  <a:srgbClr val="0000FF"/>
                </a:solidFill>
                <a:latin typeface="Times New Roman" pitchFamily="18" charset="0"/>
              </a:rPr>
              <a:t>Câu</a:t>
            </a:r>
            <a:r>
              <a:rPr lang="en-US" sz="3200" b="1">
                <a:solidFill>
                  <a:srgbClr val="0000FF"/>
                </a:solidFill>
                <a:latin typeface="Times New Roman" pitchFamily="18" charset="0"/>
              </a:rPr>
              <a:t>:</a:t>
            </a:r>
          </a:p>
        </p:txBody>
      </p:sp>
      <p:sp>
        <p:nvSpPr>
          <p:cNvPr id="159755" name="Line 11"/>
          <p:cNvSpPr>
            <a:spLocks noChangeShapeType="1"/>
          </p:cNvSpPr>
          <p:nvPr/>
        </p:nvSpPr>
        <p:spPr bwMode="auto">
          <a:xfrm flipH="1" flipV="1">
            <a:off x="5867400" y="838200"/>
            <a:ext cx="25400" cy="4673600"/>
          </a:xfrm>
          <a:prstGeom prst="line">
            <a:avLst/>
          </a:prstGeom>
          <a:noFill/>
          <a:ln w="38100">
            <a:solidFill>
              <a:schemeClr val="tx1"/>
            </a:solidFill>
            <a:round/>
            <a:headEnd/>
            <a:tailEnd/>
          </a:ln>
        </p:spPr>
        <p:txBody>
          <a:bodyPr/>
          <a:lstStyle/>
          <a:p>
            <a:endParaRPr lang="en-US" sz="2400"/>
          </a:p>
        </p:txBody>
      </p:sp>
      <p:sp>
        <p:nvSpPr>
          <p:cNvPr id="1034" name="Text Box 12"/>
          <p:cNvSpPr txBox="1">
            <a:spLocks noChangeArrowheads="1"/>
          </p:cNvSpPr>
          <p:nvPr/>
        </p:nvSpPr>
        <p:spPr bwMode="auto">
          <a:xfrm>
            <a:off x="5105400" y="3657600"/>
            <a:ext cx="1295400" cy="523220"/>
          </a:xfrm>
          <a:prstGeom prst="rect">
            <a:avLst/>
          </a:prstGeom>
          <a:noFill/>
          <a:ln w="9525">
            <a:noFill/>
            <a:miter lim="800000"/>
            <a:headEnd/>
            <a:tailEnd/>
          </a:ln>
        </p:spPr>
        <p:txBody>
          <a:bodyPr>
            <a:spAutoFit/>
          </a:bodyPr>
          <a:lstStyle/>
          <a:p>
            <a:pPr>
              <a:spcBef>
                <a:spcPct val="50000"/>
              </a:spcBef>
            </a:pPr>
            <a:endParaRPr lang="en-US" sz="2800"/>
          </a:p>
        </p:txBody>
      </p:sp>
      <p:sp>
        <p:nvSpPr>
          <p:cNvPr id="1035" name="Text Box 14"/>
          <p:cNvSpPr txBox="1">
            <a:spLocks noChangeArrowheads="1"/>
          </p:cNvSpPr>
          <p:nvPr/>
        </p:nvSpPr>
        <p:spPr bwMode="auto">
          <a:xfrm>
            <a:off x="457200" y="3352800"/>
            <a:ext cx="1524000" cy="523220"/>
          </a:xfrm>
          <a:prstGeom prst="rect">
            <a:avLst/>
          </a:prstGeom>
          <a:noFill/>
          <a:ln w="9525">
            <a:noFill/>
            <a:miter lim="800000"/>
            <a:headEnd/>
            <a:tailEnd/>
          </a:ln>
        </p:spPr>
        <p:txBody>
          <a:bodyPr>
            <a:spAutoFit/>
          </a:bodyPr>
          <a:lstStyle/>
          <a:p>
            <a:pPr>
              <a:spcBef>
                <a:spcPct val="50000"/>
              </a:spcBef>
            </a:pPr>
            <a:endParaRPr lang="en-US" sz="2800"/>
          </a:p>
        </p:txBody>
      </p:sp>
      <p:sp>
        <p:nvSpPr>
          <p:cNvPr id="159759" name="Rectangle 15"/>
          <p:cNvSpPr>
            <a:spLocks noChangeArrowheads="1"/>
          </p:cNvSpPr>
          <p:nvPr/>
        </p:nvSpPr>
        <p:spPr bwMode="auto">
          <a:xfrm>
            <a:off x="685800" y="1002179"/>
            <a:ext cx="2316844" cy="523220"/>
          </a:xfrm>
          <a:prstGeom prst="rect">
            <a:avLst/>
          </a:prstGeom>
          <a:noFill/>
          <a:ln w="9525">
            <a:noFill/>
            <a:miter lim="800000"/>
            <a:headEnd/>
            <a:tailEnd/>
          </a:ln>
        </p:spPr>
        <p:txBody>
          <a:bodyPr wrap="square">
            <a:spAutoFit/>
          </a:bodyPr>
          <a:lstStyle/>
          <a:p>
            <a:r>
              <a:rPr lang="en-US" sz="2800">
                <a:latin typeface="Times New Roman" pitchFamily="18" charset="0"/>
              </a:rPr>
              <a:t>khản </a:t>
            </a:r>
            <a:r>
              <a:rPr lang="en-US" sz="2800" smtClean="0">
                <a:latin typeface="Times New Roman" pitchFamily="18" charset="0"/>
              </a:rPr>
              <a:t>tiếng,</a:t>
            </a:r>
            <a:endParaRPr lang="en-US" sz="4000">
              <a:latin typeface="Times New Roman" pitchFamily="18" charset="0"/>
            </a:endParaRPr>
          </a:p>
        </p:txBody>
      </p:sp>
      <p:sp>
        <p:nvSpPr>
          <p:cNvPr id="159760" name="Text Box 16"/>
          <p:cNvSpPr txBox="1">
            <a:spLocks noChangeArrowheads="1"/>
          </p:cNvSpPr>
          <p:nvPr/>
        </p:nvSpPr>
        <p:spPr bwMode="auto">
          <a:xfrm>
            <a:off x="2156101" y="990600"/>
            <a:ext cx="1853475" cy="523220"/>
          </a:xfrm>
          <a:prstGeom prst="rect">
            <a:avLst/>
          </a:prstGeom>
          <a:noFill/>
          <a:ln w="9525">
            <a:noFill/>
            <a:miter lim="800000"/>
            <a:headEnd/>
            <a:tailEnd/>
          </a:ln>
        </p:spPr>
        <p:txBody>
          <a:bodyPr wrap="square">
            <a:spAutoFit/>
          </a:bodyPr>
          <a:lstStyle/>
          <a:p>
            <a:pPr>
              <a:spcBef>
                <a:spcPct val="50000"/>
              </a:spcBef>
            </a:pPr>
            <a:r>
              <a:rPr lang="en-US" sz="2800" smtClean="0">
                <a:latin typeface="Times New Roman" pitchFamily="18" charset="0"/>
              </a:rPr>
              <a:t>  run </a:t>
            </a:r>
            <a:r>
              <a:rPr lang="en-US" sz="2800">
                <a:latin typeface="Times New Roman" pitchFamily="18" charset="0"/>
              </a:rPr>
              <a:t>rẩy,</a:t>
            </a:r>
            <a:endParaRPr lang="en-US" sz="2800"/>
          </a:p>
        </p:txBody>
      </p:sp>
      <p:sp>
        <p:nvSpPr>
          <p:cNvPr id="159764" name="Text Box 20"/>
          <p:cNvSpPr txBox="1">
            <a:spLocks noChangeArrowheads="1"/>
          </p:cNvSpPr>
          <p:nvPr/>
        </p:nvSpPr>
        <p:spPr bwMode="auto">
          <a:xfrm>
            <a:off x="1103331" y="1519195"/>
            <a:ext cx="2162388" cy="523220"/>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rPr>
              <a:t>xoà cành,</a:t>
            </a:r>
          </a:p>
        </p:txBody>
      </p:sp>
      <p:sp>
        <p:nvSpPr>
          <p:cNvPr id="159768" name="Text Box 24"/>
          <p:cNvSpPr txBox="1">
            <a:spLocks noChangeArrowheads="1"/>
          </p:cNvSpPr>
          <p:nvPr/>
        </p:nvSpPr>
        <p:spPr bwMode="auto">
          <a:xfrm>
            <a:off x="2578382" y="1519195"/>
            <a:ext cx="1750504" cy="523220"/>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rPr>
              <a:t>trào ra.</a:t>
            </a:r>
          </a:p>
        </p:txBody>
      </p:sp>
      <p:sp>
        <p:nvSpPr>
          <p:cNvPr id="159770" name="Text Box 26"/>
          <p:cNvSpPr txBox="1">
            <a:spLocks noChangeArrowheads="1"/>
          </p:cNvSpPr>
          <p:nvPr/>
        </p:nvSpPr>
        <p:spPr bwMode="auto">
          <a:xfrm>
            <a:off x="381000" y="4813300"/>
            <a:ext cx="5257800" cy="1384995"/>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rPr>
              <a:t>  Môi cậu vừa chạm vào, </a:t>
            </a:r>
            <a:r>
              <a:rPr lang="en-US" sz="2800" smtClean="0">
                <a:latin typeface="Times New Roman" pitchFamily="18" charset="0"/>
              </a:rPr>
              <a:t> một </a:t>
            </a:r>
            <a:r>
              <a:rPr lang="en-US" sz="2800">
                <a:latin typeface="Times New Roman" pitchFamily="18" charset="0"/>
              </a:rPr>
              <a:t>dòng sữa trắng </a:t>
            </a:r>
            <a:r>
              <a:rPr lang="en-US" sz="2800" smtClean="0">
                <a:latin typeface="Times New Roman" pitchFamily="18" charset="0"/>
              </a:rPr>
              <a:t>trào </a:t>
            </a:r>
            <a:r>
              <a:rPr lang="en-US" sz="2800">
                <a:latin typeface="Times New Roman" pitchFamily="18" charset="0"/>
              </a:rPr>
              <a:t>ra, </a:t>
            </a:r>
            <a:r>
              <a:rPr lang="en-US" sz="2800" smtClean="0">
                <a:latin typeface="Times New Roman" pitchFamily="18" charset="0"/>
              </a:rPr>
              <a:t> ngọt </a:t>
            </a:r>
            <a:r>
              <a:rPr lang="en-US" sz="2800">
                <a:latin typeface="Times New Roman" pitchFamily="18" charset="0"/>
              </a:rPr>
              <a:t>thơm như sữa mẹ.</a:t>
            </a:r>
          </a:p>
        </p:txBody>
      </p:sp>
      <p:sp>
        <p:nvSpPr>
          <p:cNvPr id="159771" name="Text Box 27"/>
          <p:cNvSpPr txBox="1">
            <a:spLocks noChangeArrowheads="1"/>
          </p:cNvSpPr>
          <p:nvPr/>
        </p:nvSpPr>
        <p:spPr bwMode="auto">
          <a:xfrm>
            <a:off x="3561240" y="990600"/>
            <a:ext cx="2059417" cy="523220"/>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rPr>
              <a:t>xuất </a:t>
            </a:r>
            <a:r>
              <a:rPr lang="en-US" sz="2800" smtClean="0">
                <a:latin typeface="Times New Roman" pitchFamily="18" charset="0"/>
              </a:rPr>
              <a:t>hiện,</a:t>
            </a:r>
            <a:endParaRPr lang="en-US" sz="2800">
              <a:latin typeface="Times New Roman" pitchFamily="18" charset="0"/>
            </a:endParaRPr>
          </a:p>
        </p:txBody>
      </p:sp>
      <p:sp>
        <p:nvSpPr>
          <p:cNvPr id="159772" name="Rectangle 28"/>
          <p:cNvSpPr>
            <a:spLocks noChangeArrowheads="1"/>
          </p:cNvSpPr>
          <p:nvPr/>
        </p:nvSpPr>
        <p:spPr bwMode="auto">
          <a:xfrm>
            <a:off x="6324600" y="1524000"/>
            <a:ext cx="1689886" cy="523220"/>
          </a:xfrm>
          <a:prstGeom prst="rect">
            <a:avLst/>
          </a:prstGeom>
          <a:noFill/>
          <a:ln w="9525">
            <a:noFill/>
            <a:miter lim="800000"/>
            <a:headEnd/>
            <a:tailEnd/>
          </a:ln>
        </p:spPr>
        <p:txBody>
          <a:bodyPr wrap="none">
            <a:spAutoFit/>
          </a:bodyPr>
          <a:lstStyle/>
          <a:p>
            <a:pPr>
              <a:spcBef>
                <a:spcPct val="50000"/>
              </a:spcBef>
            </a:pPr>
            <a:r>
              <a:rPr lang="en-US" sz="2800">
                <a:latin typeface="Times New Roman" pitchFamily="18" charset="0"/>
              </a:rPr>
              <a:t>vùng </a:t>
            </a:r>
            <a:r>
              <a:rPr lang="en-US" sz="2800" smtClean="0">
                <a:latin typeface="Times New Roman" pitchFamily="18" charset="0"/>
              </a:rPr>
              <a:t>vằng</a:t>
            </a:r>
            <a:endParaRPr lang="en-US" sz="2800">
              <a:latin typeface="Times New Roman" pitchFamily="18" charset="0"/>
            </a:endParaRPr>
          </a:p>
        </p:txBody>
      </p:sp>
      <p:sp>
        <p:nvSpPr>
          <p:cNvPr id="159774" name="Rectangle 30"/>
          <p:cNvSpPr>
            <a:spLocks noChangeArrowheads="1"/>
          </p:cNvSpPr>
          <p:nvPr/>
        </p:nvSpPr>
        <p:spPr bwMode="auto">
          <a:xfrm>
            <a:off x="6400800" y="2057400"/>
            <a:ext cx="952505" cy="523220"/>
          </a:xfrm>
          <a:prstGeom prst="rect">
            <a:avLst/>
          </a:prstGeom>
          <a:noFill/>
          <a:ln w="9525">
            <a:noFill/>
            <a:miter lim="800000"/>
            <a:headEnd/>
            <a:tailEnd/>
          </a:ln>
        </p:spPr>
        <p:txBody>
          <a:bodyPr wrap="none">
            <a:spAutoFit/>
          </a:bodyPr>
          <a:lstStyle/>
          <a:p>
            <a:pPr>
              <a:spcBef>
                <a:spcPct val="50000"/>
              </a:spcBef>
            </a:pPr>
            <a:r>
              <a:rPr lang="en-US" sz="2800">
                <a:latin typeface="Times New Roman" pitchFamily="18" charset="0"/>
              </a:rPr>
              <a:t>trổ ra</a:t>
            </a:r>
          </a:p>
        </p:txBody>
      </p:sp>
      <p:sp>
        <p:nvSpPr>
          <p:cNvPr id="159776" name="Text Box 32"/>
          <p:cNvSpPr txBox="1">
            <a:spLocks noChangeArrowheads="1"/>
          </p:cNvSpPr>
          <p:nvPr/>
        </p:nvSpPr>
        <p:spPr bwMode="auto">
          <a:xfrm>
            <a:off x="6400800" y="3810000"/>
            <a:ext cx="2514600" cy="523220"/>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rPr>
              <a:t>căng </a:t>
            </a:r>
            <a:r>
              <a:rPr lang="en-US" sz="2800" smtClean="0">
                <a:latin typeface="Times New Roman" pitchFamily="18" charset="0"/>
              </a:rPr>
              <a:t>mịn</a:t>
            </a:r>
            <a:endParaRPr lang="en-US" sz="2800">
              <a:latin typeface="Times New Roman" pitchFamily="18" charset="0"/>
            </a:endParaRPr>
          </a:p>
        </p:txBody>
      </p:sp>
      <p:sp>
        <p:nvSpPr>
          <p:cNvPr id="159778" name="Rectangle 34"/>
          <p:cNvSpPr>
            <a:spLocks noChangeArrowheads="1"/>
          </p:cNvSpPr>
          <p:nvPr/>
        </p:nvSpPr>
        <p:spPr bwMode="auto">
          <a:xfrm>
            <a:off x="381000" y="2667000"/>
            <a:ext cx="5181600" cy="1384995"/>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  Một hôm, vừa đói vừa rét, </a:t>
            </a:r>
            <a:r>
              <a:rPr lang="en-US" sz="2800" smtClean="0">
                <a:latin typeface="Times New Roman" pitchFamily="18" charset="0"/>
              </a:rPr>
              <a:t> lại </a:t>
            </a:r>
            <a:r>
              <a:rPr lang="en-US" sz="2800">
                <a:latin typeface="Times New Roman" pitchFamily="18" charset="0"/>
              </a:rPr>
              <a:t>bị trẻ lớn hơn đánh, </a:t>
            </a:r>
            <a:r>
              <a:rPr lang="en-US" sz="2800" smtClean="0">
                <a:latin typeface="Times New Roman" pitchFamily="18" charset="0"/>
              </a:rPr>
              <a:t> cậu </a:t>
            </a:r>
            <a:r>
              <a:rPr lang="en-US" sz="2800">
                <a:latin typeface="Times New Roman" pitchFamily="18" charset="0"/>
              </a:rPr>
              <a:t>mới nhớ  đến mẹ, </a:t>
            </a:r>
            <a:r>
              <a:rPr lang="en-US" sz="2800" smtClean="0">
                <a:latin typeface="Times New Roman" pitchFamily="18" charset="0"/>
              </a:rPr>
              <a:t> liền </a:t>
            </a:r>
            <a:r>
              <a:rPr lang="en-US" sz="2800">
                <a:latin typeface="Times New Roman" pitchFamily="18" charset="0"/>
              </a:rPr>
              <a:t>tìm đường về nhà. </a:t>
            </a:r>
          </a:p>
        </p:txBody>
      </p:sp>
      <p:grpSp>
        <p:nvGrpSpPr>
          <p:cNvPr id="46" name="Group 45"/>
          <p:cNvGrpSpPr/>
          <p:nvPr/>
        </p:nvGrpSpPr>
        <p:grpSpPr>
          <a:xfrm>
            <a:off x="5007432" y="3509887"/>
            <a:ext cx="228600" cy="381000"/>
            <a:chOff x="2628900" y="4114800"/>
            <a:chExt cx="228600" cy="381000"/>
          </a:xfrm>
        </p:grpSpPr>
        <p:sp>
          <p:nvSpPr>
            <p:cNvPr id="159779" name="Line 35"/>
            <p:cNvSpPr>
              <a:spLocks noChangeShapeType="1"/>
            </p:cNvSpPr>
            <p:nvPr/>
          </p:nvSpPr>
          <p:spPr bwMode="auto">
            <a:xfrm flipH="1">
              <a:off x="2628900" y="4114800"/>
              <a:ext cx="152400" cy="381000"/>
            </a:xfrm>
            <a:prstGeom prst="line">
              <a:avLst/>
            </a:prstGeom>
            <a:noFill/>
            <a:ln w="38100">
              <a:solidFill>
                <a:srgbClr val="FF0000"/>
              </a:solidFill>
              <a:round/>
              <a:headEnd/>
              <a:tailEnd/>
            </a:ln>
          </p:spPr>
          <p:txBody>
            <a:bodyPr/>
            <a:lstStyle/>
            <a:p>
              <a:endParaRPr lang="en-US" sz="2400"/>
            </a:p>
          </p:txBody>
        </p:sp>
        <p:sp>
          <p:nvSpPr>
            <p:cNvPr id="159780" name="Line 36"/>
            <p:cNvSpPr>
              <a:spLocks noChangeShapeType="1"/>
            </p:cNvSpPr>
            <p:nvPr/>
          </p:nvSpPr>
          <p:spPr bwMode="auto">
            <a:xfrm flipH="1">
              <a:off x="2705100" y="4114800"/>
              <a:ext cx="152400" cy="381000"/>
            </a:xfrm>
            <a:prstGeom prst="line">
              <a:avLst/>
            </a:prstGeom>
            <a:noFill/>
            <a:ln w="38100">
              <a:solidFill>
                <a:srgbClr val="FF0000"/>
              </a:solidFill>
              <a:round/>
              <a:headEnd/>
              <a:tailEnd/>
            </a:ln>
          </p:spPr>
          <p:txBody>
            <a:bodyPr/>
            <a:lstStyle/>
            <a:p>
              <a:endParaRPr lang="en-US" sz="2400"/>
            </a:p>
          </p:txBody>
        </p:sp>
      </p:grpSp>
      <p:sp>
        <p:nvSpPr>
          <p:cNvPr id="159781" name="Line 37"/>
          <p:cNvSpPr>
            <a:spLocks noChangeShapeType="1"/>
          </p:cNvSpPr>
          <p:nvPr/>
        </p:nvSpPr>
        <p:spPr bwMode="auto">
          <a:xfrm flipH="1">
            <a:off x="1600200" y="3581400"/>
            <a:ext cx="152400" cy="381000"/>
          </a:xfrm>
          <a:prstGeom prst="line">
            <a:avLst/>
          </a:prstGeom>
          <a:noFill/>
          <a:ln w="38100">
            <a:solidFill>
              <a:srgbClr val="FF0000"/>
            </a:solidFill>
            <a:round/>
            <a:headEnd/>
            <a:tailEnd/>
          </a:ln>
        </p:spPr>
        <p:txBody>
          <a:bodyPr/>
          <a:lstStyle/>
          <a:p>
            <a:endParaRPr lang="en-US" sz="2400"/>
          </a:p>
        </p:txBody>
      </p:sp>
      <p:sp>
        <p:nvSpPr>
          <p:cNvPr id="159782" name="Line 38"/>
          <p:cNvSpPr>
            <a:spLocks noChangeShapeType="1"/>
          </p:cNvSpPr>
          <p:nvPr/>
        </p:nvSpPr>
        <p:spPr bwMode="auto">
          <a:xfrm flipH="1">
            <a:off x="2971800" y="3124200"/>
            <a:ext cx="152400" cy="381000"/>
          </a:xfrm>
          <a:prstGeom prst="line">
            <a:avLst/>
          </a:prstGeom>
          <a:noFill/>
          <a:ln w="38100">
            <a:solidFill>
              <a:srgbClr val="FF0000"/>
            </a:solidFill>
            <a:round/>
            <a:headEnd/>
            <a:tailEnd/>
          </a:ln>
        </p:spPr>
        <p:txBody>
          <a:bodyPr/>
          <a:lstStyle/>
          <a:p>
            <a:endParaRPr lang="en-US" sz="2400"/>
          </a:p>
        </p:txBody>
      </p:sp>
      <p:sp>
        <p:nvSpPr>
          <p:cNvPr id="159783" name="Line 39"/>
          <p:cNvSpPr>
            <a:spLocks noChangeShapeType="1"/>
          </p:cNvSpPr>
          <p:nvPr/>
        </p:nvSpPr>
        <p:spPr bwMode="auto">
          <a:xfrm flipH="1">
            <a:off x="4876800" y="3124200"/>
            <a:ext cx="152400" cy="381000"/>
          </a:xfrm>
          <a:prstGeom prst="line">
            <a:avLst/>
          </a:prstGeom>
          <a:noFill/>
          <a:ln w="38100">
            <a:solidFill>
              <a:srgbClr val="FF0000"/>
            </a:solidFill>
            <a:round/>
            <a:headEnd/>
            <a:tailEnd/>
          </a:ln>
        </p:spPr>
        <p:txBody>
          <a:bodyPr/>
          <a:lstStyle/>
          <a:p>
            <a:endParaRPr lang="en-US" sz="2400"/>
          </a:p>
        </p:txBody>
      </p:sp>
      <p:sp>
        <p:nvSpPr>
          <p:cNvPr id="159784" name="Line 40"/>
          <p:cNvSpPr>
            <a:spLocks noChangeShapeType="1"/>
          </p:cNvSpPr>
          <p:nvPr/>
        </p:nvSpPr>
        <p:spPr bwMode="auto">
          <a:xfrm flipH="1">
            <a:off x="2035632" y="2757714"/>
            <a:ext cx="152400" cy="381000"/>
          </a:xfrm>
          <a:prstGeom prst="line">
            <a:avLst/>
          </a:prstGeom>
          <a:noFill/>
          <a:ln w="38100">
            <a:solidFill>
              <a:srgbClr val="FF0000"/>
            </a:solidFill>
            <a:round/>
            <a:headEnd/>
            <a:tailEnd/>
          </a:ln>
        </p:spPr>
        <p:txBody>
          <a:bodyPr/>
          <a:lstStyle/>
          <a:p>
            <a:endParaRPr lang="en-US" sz="2400"/>
          </a:p>
        </p:txBody>
      </p:sp>
      <p:sp>
        <p:nvSpPr>
          <p:cNvPr id="159787" name="Line 43"/>
          <p:cNvSpPr>
            <a:spLocks noChangeShapeType="1"/>
          </p:cNvSpPr>
          <p:nvPr/>
        </p:nvSpPr>
        <p:spPr bwMode="auto">
          <a:xfrm flipH="1">
            <a:off x="4009576" y="4876800"/>
            <a:ext cx="152400" cy="381000"/>
          </a:xfrm>
          <a:prstGeom prst="line">
            <a:avLst/>
          </a:prstGeom>
          <a:noFill/>
          <a:ln w="38100">
            <a:solidFill>
              <a:srgbClr val="FF0000"/>
            </a:solidFill>
            <a:round/>
            <a:headEnd/>
            <a:tailEnd/>
          </a:ln>
        </p:spPr>
        <p:txBody>
          <a:bodyPr/>
          <a:lstStyle/>
          <a:p>
            <a:endParaRPr lang="en-US" sz="2400"/>
          </a:p>
        </p:txBody>
      </p:sp>
      <p:sp>
        <p:nvSpPr>
          <p:cNvPr id="159788" name="Line 44"/>
          <p:cNvSpPr>
            <a:spLocks noChangeShapeType="1"/>
          </p:cNvSpPr>
          <p:nvPr/>
        </p:nvSpPr>
        <p:spPr bwMode="auto">
          <a:xfrm flipH="1">
            <a:off x="2895600" y="5268686"/>
            <a:ext cx="152400" cy="381000"/>
          </a:xfrm>
          <a:prstGeom prst="line">
            <a:avLst/>
          </a:prstGeom>
          <a:noFill/>
          <a:ln w="38100">
            <a:solidFill>
              <a:srgbClr val="FF0000"/>
            </a:solidFill>
            <a:round/>
            <a:headEnd/>
            <a:tailEnd/>
          </a:ln>
        </p:spPr>
        <p:txBody>
          <a:bodyPr/>
          <a:lstStyle/>
          <a:p>
            <a:endParaRPr lang="en-US" sz="2400"/>
          </a:p>
        </p:txBody>
      </p:sp>
      <p:sp>
        <p:nvSpPr>
          <p:cNvPr id="159791" name="Rectangle 47"/>
          <p:cNvSpPr>
            <a:spLocks noChangeArrowheads="1"/>
          </p:cNvSpPr>
          <p:nvPr/>
        </p:nvSpPr>
        <p:spPr bwMode="auto">
          <a:xfrm>
            <a:off x="6400800" y="2590800"/>
            <a:ext cx="1151277" cy="523220"/>
          </a:xfrm>
          <a:prstGeom prst="rect">
            <a:avLst/>
          </a:prstGeom>
          <a:noFill/>
          <a:ln w="9525">
            <a:noFill/>
            <a:miter lim="800000"/>
            <a:headEnd/>
            <a:tailEnd/>
          </a:ln>
        </p:spPr>
        <p:txBody>
          <a:bodyPr wrap="none">
            <a:spAutoFit/>
          </a:bodyPr>
          <a:lstStyle/>
          <a:p>
            <a:pPr>
              <a:spcBef>
                <a:spcPct val="50000"/>
              </a:spcBef>
            </a:pPr>
            <a:r>
              <a:rPr lang="en-US" sz="2800">
                <a:latin typeface="Times New Roman" pitchFamily="18" charset="0"/>
              </a:rPr>
              <a:t>đỏ hoe</a:t>
            </a:r>
          </a:p>
        </p:txBody>
      </p:sp>
      <p:sp>
        <p:nvSpPr>
          <p:cNvPr id="159793" name="Rectangle 49"/>
          <p:cNvSpPr>
            <a:spLocks noChangeArrowheads="1"/>
          </p:cNvSpPr>
          <p:nvPr/>
        </p:nvSpPr>
        <p:spPr bwMode="auto">
          <a:xfrm>
            <a:off x="6379928" y="3157965"/>
            <a:ext cx="1468672" cy="523220"/>
          </a:xfrm>
          <a:prstGeom prst="rect">
            <a:avLst/>
          </a:prstGeom>
          <a:noFill/>
          <a:ln w="9525">
            <a:noFill/>
            <a:miter lim="800000"/>
            <a:headEnd/>
            <a:tailEnd/>
          </a:ln>
        </p:spPr>
        <p:txBody>
          <a:bodyPr wrap="none">
            <a:spAutoFit/>
          </a:bodyPr>
          <a:lstStyle/>
          <a:p>
            <a:pPr>
              <a:spcBef>
                <a:spcPct val="50000"/>
              </a:spcBef>
            </a:pPr>
            <a:r>
              <a:rPr lang="en-US" sz="2800">
                <a:latin typeface="Times New Roman" pitchFamily="18" charset="0"/>
              </a:rPr>
              <a:t>xòa cành</a:t>
            </a:r>
          </a:p>
        </p:txBody>
      </p:sp>
      <p:sp>
        <p:nvSpPr>
          <p:cNvPr id="159795" name="Rectangle 51"/>
          <p:cNvSpPr>
            <a:spLocks noChangeArrowheads="1"/>
          </p:cNvSpPr>
          <p:nvPr/>
        </p:nvSpPr>
        <p:spPr bwMode="auto">
          <a:xfrm>
            <a:off x="381000" y="3886200"/>
            <a:ext cx="5562600" cy="954107"/>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rPr>
              <a:t>  Hoa tàn, </a:t>
            </a:r>
            <a:r>
              <a:rPr lang="en-US" sz="2800" smtClean="0">
                <a:latin typeface="Times New Roman" pitchFamily="18" charset="0"/>
              </a:rPr>
              <a:t> quả </a:t>
            </a:r>
            <a:r>
              <a:rPr lang="en-US" sz="2800">
                <a:latin typeface="Times New Roman" pitchFamily="18" charset="0"/>
              </a:rPr>
              <a:t>xuất hiện, </a:t>
            </a:r>
            <a:r>
              <a:rPr lang="en-US" sz="2800" smtClean="0">
                <a:latin typeface="Times New Roman" pitchFamily="18" charset="0"/>
              </a:rPr>
              <a:t> lớn </a:t>
            </a:r>
            <a:r>
              <a:rPr lang="en-US" sz="2800">
                <a:latin typeface="Times New Roman" pitchFamily="18" charset="0"/>
              </a:rPr>
              <a:t>nhanh, da căng mịn, xanh óng ánh, </a:t>
            </a:r>
            <a:r>
              <a:rPr lang="en-US" sz="2800" smtClean="0">
                <a:latin typeface="Times New Roman" pitchFamily="18" charset="0"/>
              </a:rPr>
              <a:t>rồi </a:t>
            </a:r>
            <a:r>
              <a:rPr lang="en-US" sz="2800">
                <a:latin typeface="Times New Roman" pitchFamily="18" charset="0"/>
              </a:rPr>
              <a:t>chín.</a:t>
            </a:r>
          </a:p>
        </p:txBody>
      </p:sp>
      <p:sp>
        <p:nvSpPr>
          <p:cNvPr id="159798" name="Line 54"/>
          <p:cNvSpPr>
            <a:spLocks noChangeShapeType="1"/>
          </p:cNvSpPr>
          <p:nvPr/>
        </p:nvSpPr>
        <p:spPr bwMode="auto">
          <a:xfrm flipH="1">
            <a:off x="1905000" y="3931557"/>
            <a:ext cx="152400" cy="381000"/>
          </a:xfrm>
          <a:prstGeom prst="line">
            <a:avLst/>
          </a:prstGeom>
          <a:noFill/>
          <a:ln w="38100">
            <a:solidFill>
              <a:srgbClr val="FF0000"/>
            </a:solidFill>
            <a:round/>
            <a:headEnd/>
            <a:tailEnd/>
          </a:ln>
        </p:spPr>
        <p:txBody>
          <a:bodyPr/>
          <a:lstStyle/>
          <a:p>
            <a:endParaRPr lang="en-US" sz="2400"/>
          </a:p>
        </p:txBody>
      </p:sp>
      <p:sp>
        <p:nvSpPr>
          <p:cNvPr id="159799" name="Line 55"/>
          <p:cNvSpPr>
            <a:spLocks noChangeShapeType="1"/>
          </p:cNvSpPr>
          <p:nvPr/>
        </p:nvSpPr>
        <p:spPr bwMode="auto">
          <a:xfrm flipH="1">
            <a:off x="4038600" y="3962400"/>
            <a:ext cx="152400" cy="381000"/>
          </a:xfrm>
          <a:prstGeom prst="line">
            <a:avLst/>
          </a:prstGeom>
          <a:noFill/>
          <a:ln w="38100">
            <a:solidFill>
              <a:srgbClr val="FF0000"/>
            </a:solidFill>
            <a:round/>
            <a:headEnd/>
            <a:tailEnd/>
          </a:ln>
        </p:spPr>
        <p:txBody>
          <a:bodyPr/>
          <a:lstStyle/>
          <a:p>
            <a:endParaRPr lang="en-US" sz="2400"/>
          </a:p>
        </p:txBody>
      </p:sp>
      <p:sp>
        <p:nvSpPr>
          <p:cNvPr id="159800" name="Line 56"/>
          <p:cNvSpPr>
            <a:spLocks noChangeShapeType="1"/>
          </p:cNvSpPr>
          <p:nvPr/>
        </p:nvSpPr>
        <p:spPr bwMode="auto">
          <a:xfrm flipH="1">
            <a:off x="2286000" y="4419600"/>
            <a:ext cx="152400" cy="381000"/>
          </a:xfrm>
          <a:prstGeom prst="line">
            <a:avLst/>
          </a:prstGeom>
          <a:noFill/>
          <a:ln w="38100">
            <a:solidFill>
              <a:srgbClr val="FF0000"/>
            </a:solidFill>
            <a:round/>
            <a:headEnd/>
            <a:tailEnd/>
          </a:ln>
        </p:spPr>
        <p:txBody>
          <a:bodyPr/>
          <a:lstStyle/>
          <a:p>
            <a:endParaRPr lang="en-US" sz="2400"/>
          </a:p>
        </p:txBody>
      </p:sp>
      <p:sp>
        <p:nvSpPr>
          <p:cNvPr id="159801" name="Line 57"/>
          <p:cNvSpPr>
            <a:spLocks noChangeShapeType="1"/>
          </p:cNvSpPr>
          <p:nvPr/>
        </p:nvSpPr>
        <p:spPr bwMode="auto">
          <a:xfrm flipH="1">
            <a:off x="5715000" y="3897086"/>
            <a:ext cx="152400" cy="381000"/>
          </a:xfrm>
          <a:prstGeom prst="line">
            <a:avLst/>
          </a:prstGeom>
          <a:noFill/>
          <a:ln w="38100">
            <a:solidFill>
              <a:srgbClr val="FF0000"/>
            </a:solidFill>
            <a:round/>
            <a:headEnd/>
            <a:tailEnd/>
          </a:ln>
        </p:spPr>
        <p:txBody>
          <a:bodyPr/>
          <a:lstStyle/>
          <a:p>
            <a:endParaRPr lang="en-US" sz="2400"/>
          </a:p>
        </p:txBody>
      </p:sp>
      <p:sp>
        <p:nvSpPr>
          <p:cNvPr id="159802" name="Line 58"/>
          <p:cNvSpPr>
            <a:spLocks noChangeShapeType="1"/>
          </p:cNvSpPr>
          <p:nvPr/>
        </p:nvSpPr>
        <p:spPr bwMode="auto">
          <a:xfrm flipH="1">
            <a:off x="4409519" y="4316186"/>
            <a:ext cx="152400" cy="381000"/>
          </a:xfrm>
          <a:prstGeom prst="line">
            <a:avLst/>
          </a:prstGeom>
          <a:noFill/>
          <a:ln w="38100">
            <a:solidFill>
              <a:srgbClr val="FF0000"/>
            </a:solidFill>
            <a:round/>
            <a:headEnd/>
            <a:tailEnd/>
          </a:ln>
        </p:spPr>
        <p:txBody>
          <a:bodyPr/>
          <a:lstStyle/>
          <a:p>
            <a:endParaRPr lang="en-US" sz="2400"/>
          </a:p>
        </p:txBody>
      </p:sp>
      <p:grpSp>
        <p:nvGrpSpPr>
          <p:cNvPr id="47" name="Group 46"/>
          <p:cNvGrpSpPr/>
          <p:nvPr/>
        </p:nvGrpSpPr>
        <p:grpSpPr>
          <a:xfrm>
            <a:off x="5676900" y="4312557"/>
            <a:ext cx="228600" cy="381000"/>
            <a:chOff x="2628900" y="4114800"/>
            <a:chExt cx="228600" cy="381000"/>
          </a:xfrm>
        </p:grpSpPr>
        <p:sp>
          <p:nvSpPr>
            <p:cNvPr id="48" name="Line 35"/>
            <p:cNvSpPr>
              <a:spLocks noChangeShapeType="1"/>
            </p:cNvSpPr>
            <p:nvPr/>
          </p:nvSpPr>
          <p:spPr bwMode="auto">
            <a:xfrm flipH="1">
              <a:off x="2628900" y="4114800"/>
              <a:ext cx="152400" cy="381000"/>
            </a:xfrm>
            <a:prstGeom prst="line">
              <a:avLst/>
            </a:prstGeom>
            <a:noFill/>
            <a:ln w="38100">
              <a:solidFill>
                <a:srgbClr val="FF0000"/>
              </a:solidFill>
              <a:round/>
              <a:headEnd/>
              <a:tailEnd/>
            </a:ln>
          </p:spPr>
          <p:txBody>
            <a:bodyPr/>
            <a:lstStyle/>
            <a:p>
              <a:endParaRPr lang="en-US" sz="2400"/>
            </a:p>
          </p:txBody>
        </p:sp>
        <p:sp>
          <p:nvSpPr>
            <p:cNvPr id="49" name="Line 36"/>
            <p:cNvSpPr>
              <a:spLocks noChangeShapeType="1"/>
            </p:cNvSpPr>
            <p:nvPr/>
          </p:nvSpPr>
          <p:spPr bwMode="auto">
            <a:xfrm flipH="1">
              <a:off x="2705100" y="4114800"/>
              <a:ext cx="152400" cy="381000"/>
            </a:xfrm>
            <a:prstGeom prst="line">
              <a:avLst/>
            </a:prstGeom>
            <a:noFill/>
            <a:ln w="38100">
              <a:solidFill>
                <a:srgbClr val="FF0000"/>
              </a:solidFill>
              <a:round/>
              <a:headEnd/>
              <a:tailEnd/>
            </a:ln>
          </p:spPr>
          <p:txBody>
            <a:bodyPr/>
            <a:lstStyle/>
            <a:p>
              <a:endParaRPr lang="en-US" sz="2400"/>
            </a:p>
          </p:txBody>
        </p:sp>
      </p:grpSp>
      <p:grpSp>
        <p:nvGrpSpPr>
          <p:cNvPr id="50" name="Group 49"/>
          <p:cNvGrpSpPr/>
          <p:nvPr/>
        </p:nvGrpSpPr>
        <p:grpSpPr>
          <a:xfrm>
            <a:off x="1520371" y="5715000"/>
            <a:ext cx="228600" cy="381000"/>
            <a:chOff x="2628900" y="4114800"/>
            <a:chExt cx="228600" cy="381000"/>
          </a:xfrm>
        </p:grpSpPr>
        <p:sp>
          <p:nvSpPr>
            <p:cNvPr id="51" name="Line 35"/>
            <p:cNvSpPr>
              <a:spLocks noChangeShapeType="1"/>
            </p:cNvSpPr>
            <p:nvPr/>
          </p:nvSpPr>
          <p:spPr bwMode="auto">
            <a:xfrm flipH="1">
              <a:off x="2628900" y="4114800"/>
              <a:ext cx="152400" cy="381000"/>
            </a:xfrm>
            <a:prstGeom prst="line">
              <a:avLst/>
            </a:prstGeom>
            <a:noFill/>
            <a:ln w="38100">
              <a:solidFill>
                <a:srgbClr val="FF0000"/>
              </a:solidFill>
              <a:round/>
              <a:headEnd/>
              <a:tailEnd/>
            </a:ln>
          </p:spPr>
          <p:txBody>
            <a:bodyPr/>
            <a:lstStyle/>
            <a:p>
              <a:endParaRPr lang="en-US" sz="2400"/>
            </a:p>
          </p:txBody>
        </p:sp>
        <p:sp>
          <p:nvSpPr>
            <p:cNvPr id="52" name="Line 36"/>
            <p:cNvSpPr>
              <a:spLocks noChangeShapeType="1"/>
            </p:cNvSpPr>
            <p:nvPr/>
          </p:nvSpPr>
          <p:spPr bwMode="auto">
            <a:xfrm flipH="1">
              <a:off x="2705100" y="4114800"/>
              <a:ext cx="152400" cy="381000"/>
            </a:xfrm>
            <a:prstGeom prst="line">
              <a:avLst/>
            </a:prstGeom>
            <a:noFill/>
            <a:ln w="38100">
              <a:solidFill>
                <a:srgbClr val="FF0000"/>
              </a:solidFill>
              <a:round/>
              <a:headEnd/>
              <a:tailEnd/>
            </a:ln>
          </p:spPr>
          <p:txBody>
            <a:bodyPr/>
            <a:lstStyle/>
            <a:p>
              <a:endParaRPr lang="en-US" sz="2400"/>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9755"/>
                                        </p:tgtEl>
                                        <p:attrNameLst>
                                          <p:attrName>style.visibility</p:attrName>
                                        </p:attrNameLst>
                                      </p:cBhvr>
                                      <p:to>
                                        <p:strVal val="visible"/>
                                      </p:to>
                                    </p:set>
                                    <p:animEffect transition="in" filter="box(in)">
                                      <p:cBhvr>
                                        <p:cTn id="7" dur="500"/>
                                        <p:tgtEl>
                                          <p:spTgt spid="1597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9752"/>
                                        </p:tgtEl>
                                        <p:attrNameLst>
                                          <p:attrName>style.visibility</p:attrName>
                                        </p:attrNameLst>
                                      </p:cBhvr>
                                      <p:to>
                                        <p:strVal val="visible"/>
                                      </p:to>
                                    </p:set>
                                    <p:animEffect transition="in" filter="box(in)">
                                      <p:cBhvr>
                                        <p:cTn id="12" dur="500"/>
                                        <p:tgtEl>
                                          <p:spTgt spid="15975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9753"/>
                                        </p:tgtEl>
                                        <p:attrNameLst>
                                          <p:attrName>style.visibility</p:attrName>
                                        </p:attrNameLst>
                                      </p:cBhvr>
                                      <p:to>
                                        <p:strVal val="visible"/>
                                      </p:to>
                                    </p:set>
                                    <p:animEffect transition="in" filter="box(in)">
                                      <p:cBhvr>
                                        <p:cTn id="15" dur="500"/>
                                        <p:tgtEl>
                                          <p:spTgt spid="15975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9771"/>
                                        </p:tgtEl>
                                        <p:attrNameLst>
                                          <p:attrName>style.visibility</p:attrName>
                                        </p:attrNameLst>
                                      </p:cBhvr>
                                      <p:to>
                                        <p:strVal val="visible"/>
                                      </p:to>
                                    </p:set>
                                    <p:animEffect transition="in" filter="box(in)">
                                      <p:cBhvr>
                                        <p:cTn id="20" dur="500"/>
                                        <p:tgtEl>
                                          <p:spTgt spid="15977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59768"/>
                                        </p:tgtEl>
                                        <p:attrNameLst>
                                          <p:attrName>style.visibility</p:attrName>
                                        </p:attrNameLst>
                                      </p:cBhvr>
                                      <p:to>
                                        <p:strVal val="visible"/>
                                      </p:to>
                                    </p:set>
                                    <p:animEffect transition="in" filter="box(in)">
                                      <p:cBhvr>
                                        <p:cTn id="23" dur="500"/>
                                        <p:tgtEl>
                                          <p:spTgt spid="15976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59760"/>
                                        </p:tgtEl>
                                        <p:attrNameLst>
                                          <p:attrName>style.visibility</p:attrName>
                                        </p:attrNameLst>
                                      </p:cBhvr>
                                      <p:to>
                                        <p:strVal val="visible"/>
                                      </p:to>
                                    </p:set>
                                    <p:animEffect transition="in" filter="box(in)">
                                      <p:cBhvr>
                                        <p:cTn id="26" dur="500"/>
                                        <p:tgtEl>
                                          <p:spTgt spid="15976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9764"/>
                                        </p:tgtEl>
                                        <p:attrNameLst>
                                          <p:attrName>style.visibility</p:attrName>
                                        </p:attrNameLst>
                                      </p:cBhvr>
                                      <p:to>
                                        <p:strVal val="visible"/>
                                      </p:to>
                                    </p:set>
                                    <p:animEffect transition="in" filter="box(in)">
                                      <p:cBhvr>
                                        <p:cTn id="29" dur="500"/>
                                        <p:tgtEl>
                                          <p:spTgt spid="15976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59759"/>
                                        </p:tgtEl>
                                        <p:attrNameLst>
                                          <p:attrName>style.visibility</p:attrName>
                                        </p:attrNameLst>
                                      </p:cBhvr>
                                      <p:to>
                                        <p:strVal val="visible"/>
                                      </p:to>
                                    </p:set>
                                    <p:animEffect transition="in" filter="box(in)">
                                      <p:cBhvr>
                                        <p:cTn id="32" dur="500"/>
                                        <p:tgtEl>
                                          <p:spTgt spid="15975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9778"/>
                                        </p:tgtEl>
                                        <p:attrNameLst>
                                          <p:attrName>style.visibility</p:attrName>
                                        </p:attrNameLst>
                                      </p:cBhvr>
                                      <p:to>
                                        <p:strVal val="visible"/>
                                      </p:to>
                                    </p:set>
                                    <p:animEffect transition="in" filter="box(in)">
                                      <p:cBhvr>
                                        <p:cTn id="37" dur="500"/>
                                        <p:tgtEl>
                                          <p:spTgt spid="15977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9784"/>
                                        </p:tgtEl>
                                        <p:attrNameLst>
                                          <p:attrName>style.visibility</p:attrName>
                                        </p:attrNameLst>
                                      </p:cBhvr>
                                      <p:to>
                                        <p:strVal val="visible"/>
                                      </p:to>
                                    </p:set>
                                    <p:animEffect transition="in" filter="box(in)">
                                      <p:cBhvr>
                                        <p:cTn id="42" dur="500"/>
                                        <p:tgtEl>
                                          <p:spTgt spid="15978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59782"/>
                                        </p:tgtEl>
                                        <p:attrNameLst>
                                          <p:attrName>style.visibility</p:attrName>
                                        </p:attrNameLst>
                                      </p:cBhvr>
                                      <p:to>
                                        <p:strVal val="visible"/>
                                      </p:to>
                                    </p:set>
                                    <p:animEffect transition="in" filter="box(in)">
                                      <p:cBhvr>
                                        <p:cTn id="45" dur="500"/>
                                        <p:tgtEl>
                                          <p:spTgt spid="15978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59783"/>
                                        </p:tgtEl>
                                        <p:attrNameLst>
                                          <p:attrName>style.visibility</p:attrName>
                                        </p:attrNameLst>
                                      </p:cBhvr>
                                      <p:to>
                                        <p:strVal val="visible"/>
                                      </p:to>
                                    </p:set>
                                    <p:animEffect transition="in" filter="box(in)">
                                      <p:cBhvr>
                                        <p:cTn id="48" dur="500"/>
                                        <p:tgtEl>
                                          <p:spTgt spid="15978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59781"/>
                                        </p:tgtEl>
                                        <p:attrNameLst>
                                          <p:attrName>style.visibility</p:attrName>
                                        </p:attrNameLst>
                                      </p:cBhvr>
                                      <p:to>
                                        <p:strVal val="visible"/>
                                      </p:to>
                                    </p:set>
                                    <p:animEffect transition="in" filter="box(in)">
                                      <p:cBhvr>
                                        <p:cTn id="51" dur="500"/>
                                        <p:tgtEl>
                                          <p:spTgt spid="159781"/>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59795"/>
                                        </p:tgtEl>
                                        <p:attrNameLst>
                                          <p:attrName>style.visibility</p:attrName>
                                        </p:attrNameLst>
                                      </p:cBhvr>
                                      <p:to>
                                        <p:strVal val="visible"/>
                                      </p:to>
                                    </p:set>
                                    <p:animEffect transition="in" filter="box(in)">
                                      <p:cBhvr>
                                        <p:cTn id="56" dur="500"/>
                                        <p:tgtEl>
                                          <p:spTgt spid="159795"/>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59798"/>
                                        </p:tgtEl>
                                        <p:attrNameLst>
                                          <p:attrName>style.visibility</p:attrName>
                                        </p:attrNameLst>
                                      </p:cBhvr>
                                      <p:to>
                                        <p:strVal val="visible"/>
                                      </p:to>
                                    </p:set>
                                    <p:animEffect transition="in" filter="box(in)">
                                      <p:cBhvr>
                                        <p:cTn id="61" dur="500"/>
                                        <p:tgtEl>
                                          <p:spTgt spid="15979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59799"/>
                                        </p:tgtEl>
                                        <p:attrNameLst>
                                          <p:attrName>style.visibility</p:attrName>
                                        </p:attrNameLst>
                                      </p:cBhvr>
                                      <p:to>
                                        <p:strVal val="visible"/>
                                      </p:to>
                                    </p:set>
                                    <p:animEffect transition="in" filter="box(in)">
                                      <p:cBhvr>
                                        <p:cTn id="64" dur="500"/>
                                        <p:tgtEl>
                                          <p:spTgt spid="159799"/>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59801"/>
                                        </p:tgtEl>
                                        <p:attrNameLst>
                                          <p:attrName>style.visibility</p:attrName>
                                        </p:attrNameLst>
                                      </p:cBhvr>
                                      <p:to>
                                        <p:strVal val="visible"/>
                                      </p:to>
                                    </p:set>
                                    <p:animEffect transition="in" filter="box(in)">
                                      <p:cBhvr>
                                        <p:cTn id="67" dur="500"/>
                                        <p:tgtEl>
                                          <p:spTgt spid="159801"/>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59800"/>
                                        </p:tgtEl>
                                        <p:attrNameLst>
                                          <p:attrName>style.visibility</p:attrName>
                                        </p:attrNameLst>
                                      </p:cBhvr>
                                      <p:to>
                                        <p:strVal val="visible"/>
                                      </p:to>
                                    </p:set>
                                    <p:animEffect transition="in" filter="box(in)">
                                      <p:cBhvr>
                                        <p:cTn id="70" dur="500"/>
                                        <p:tgtEl>
                                          <p:spTgt spid="159800"/>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59802"/>
                                        </p:tgtEl>
                                        <p:attrNameLst>
                                          <p:attrName>style.visibility</p:attrName>
                                        </p:attrNameLst>
                                      </p:cBhvr>
                                      <p:to>
                                        <p:strVal val="visible"/>
                                      </p:to>
                                    </p:set>
                                    <p:animEffect transition="in" filter="box(in)">
                                      <p:cBhvr>
                                        <p:cTn id="73" dur="500"/>
                                        <p:tgtEl>
                                          <p:spTgt spid="159802"/>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59770"/>
                                        </p:tgtEl>
                                        <p:attrNameLst>
                                          <p:attrName>style.visibility</p:attrName>
                                        </p:attrNameLst>
                                      </p:cBhvr>
                                      <p:to>
                                        <p:strVal val="visible"/>
                                      </p:to>
                                    </p:set>
                                    <p:animEffect transition="in" filter="box(in)">
                                      <p:cBhvr>
                                        <p:cTn id="78" dur="500"/>
                                        <p:tgtEl>
                                          <p:spTgt spid="159770"/>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59787"/>
                                        </p:tgtEl>
                                        <p:attrNameLst>
                                          <p:attrName>style.visibility</p:attrName>
                                        </p:attrNameLst>
                                      </p:cBhvr>
                                      <p:to>
                                        <p:strVal val="visible"/>
                                      </p:to>
                                    </p:set>
                                    <p:animEffect transition="in" filter="box(in)">
                                      <p:cBhvr>
                                        <p:cTn id="83" dur="500"/>
                                        <p:tgtEl>
                                          <p:spTgt spid="159787"/>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159788"/>
                                        </p:tgtEl>
                                        <p:attrNameLst>
                                          <p:attrName>style.visibility</p:attrName>
                                        </p:attrNameLst>
                                      </p:cBhvr>
                                      <p:to>
                                        <p:strVal val="visible"/>
                                      </p:to>
                                    </p:set>
                                    <p:animEffect transition="in" filter="box(in)">
                                      <p:cBhvr>
                                        <p:cTn id="86" dur="500"/>
                                        <p:tgtEl>
                                          <p:spTgt spid="15978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159750"/>
                                        </p:tgtEl>
                                        <p:attrNameLst>
                                          <p:attrName>style.visibility</p:attrName>
                                        </p:attrNameLst>
                                      </p:cBhvr>
                                      <p:to>
                                        <p:strVal val="visible"/>
                                      </p:to>
                                    </p:set>
                                    <p:animEffect transition="in" filter="box(in)">
                                      <p:cBhvr>
                                        <p:cTn id="91" dur="500"/>
                                        <p:tgtEl>
                                          <p:spTgt spid="159750"/>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159772"/>
                                        </p:tgtEl>
                                        <p:attrNameLst>
                                          <p:attrName>style.visibility</p:attrName>
                                        </p:attrNameLst>
                                      </p:cBhvr>
                                      <p:to>
                                        <p:strVal val="visible"/>
                                      </p:to>
                                    </p:set>
                                    <p:animEffect transition="in" filter="box(in)">
                                      <p:cBhvr>
                                        <p:cTn id="96" dur="500"/>
                                        <p:tgtEl>
                                          <p:spTgt spid="159772"/>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159774"/>
                                        </p:tgtEl>
                                        <p:attrNameLst>
                                          <p:attrName>style.visibility</p:attrName>
                                        </p:attrNameLst>
                                      </p:cBhvr>
                                      <p:to>
                                        <p:strVal val="visible"/>
                                      </p:to>
                                    </p:set>
                                    <p:animEffect transition="in" filter="box(in)">
                                      <p:cBhvr>
                                        <p:cTn id="101" dur="500"/>
                                        <p:tgtEl>
                                          <p:spTgt spid="159774"/>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159776"/>
                                        </p:tgtEl>
                                        <p:attrNameLst>
                                          <p:attrName>style.visibility</p:attrName>
                                        </p:attrNameLst>
                                      </p:cBhvr>
                                      <p:to>
                                        <p:strVal val="visible"/>
                                      </p:to>
                                    </p:set>
                                    <p:animEffect transition="in" filter="box(in)">
                                      <p:cBhvr>
                                        <p:cTn id="106" dur="500"/>
                                        <p:tgtEl>
                                          <p:spTgt spid="159776"/>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159791"/>
                                        </p:tgtEl>
                                        <p:attrNameLst>
                                          <p:attrName>style.visibility</p:attrName>
                                        </p:attrNameLst>
                                      </p:cBhvr>
                                      <p:to>
                                        <p:strVal val="visible"/>
                                      </p:to>
                                    </p:set>
                                    <p:animEffect transition="in" filter="box(in)">
                                      <p:cBhvr>
                                        <p:cTn id="111" dur="500"/>
                                        <p:tgtEl>
                                          <p:spTgt spid="159791"/>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159793"/>
                                        </p:tgtEl>
                                        <p:attrNameLst>
                                          <p:attrName>style.visibility</p:attrName>
                                        </p:attrNameLst>
                                      </p:cBhvr>
                                      <p:to>
                                        <p:strVal val="visible"/>
                                      </p:to>
                                    </p:set>
                                    <p:animEffect transition="in" filter="box(in)">
                                      <p:cBhvr>
                                        <p:cTn id="116" dur="500"/>
                                        <p:tgtEl>
                                          <p:spTgt spid="159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p:bldP spid="159752" grpId="0"/>
      <p:bldP spid="159753" grpId="0"/>
      <p:bldP spid="159755" grpId="0" animBg="1"/>
      <p:bldP spid="159759" grpId="0"/>
      <p:bldP spid="159760" grpId="0"/>
      <p:bldP spid="159764" grpId="0"/>
      <p:bldP spid="159768" grpId="0"/>
      <p:bldP spid="159770" grpId="0"/>
      <p:bldP spid="159771" grpId="0"/>
      <p:bldP spid="159772" grpId="0"/>
      <p:bldP spid="159774" grpId="0"/>
      <p:bldP spid="159776" grpId="0"/>
      <p:bldP spid="159778" grpId="0"/>
      <p:bldP spid="159781" grpId="0" animBg="1"/>
      <p:bldP spid="159782" grpId="0" animBg="1"/>
      <p:bldP spid="159783" grpId="0" animBg="1"/>
      <p:bldP spid="159784" grpId="0" animBg="1"/>
      <p:bldP spid="159787" grpId="0" animBg="1"/>
      <p:bldP spid="159788" grpId="0" animBg="1"/>
      <p:bldP spid="159791" grpId="0"/>
      <p:bldP spid="159793" grpId="0"/>
      <p:bldP spid="159795" grpId="0"/>
      <p:bldP spid="159798" grpId="0" animBg="1"/>
      <p:bldP spid="159799" grpId="0" animBg="1"/>
      <p:bldP spid="159800" grpId="0" animBg="1"/>
      <p:bldP spid="159801" grpId="0" animBg="1"/>
      <p:bldP spid="1598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8" descr="nhomdoi"/>
          <p:cNvPicPr>
            <a:picLocks noChangeAspect="1" noChangeArrowheads="1"/>
          </p:cNvPicPr>
          <p:nvPr/>
        </p:nvPicPr>
        <p:blipFill>
          <a:blip r:embed="rId3"/>
          <a:srcRect/>
          <a:stretch>
            <a:fillRect/>
          </a:stretch>
        </p:blipFill>
        <p:spPr bwMode="auto">
          <a:xfrm>
            <a:off x="2590800" y="4191000"/>
            <a:ext cx="1752600" cy="1227138"/>
          </a:xfrm>
          <a:prstGeom prst="rect">
            <a:avLst/>
          </a:prstGeom>
          <a:noFill/>
          <a:ln w="9525">
            <a:noFill/>
            <a:miter lim="800000"/>
            <a:headEnd/>
            <a:tailEnd/>
          </a:ln>
        </p:spPr>
      </p:pic>
      <p:sp>
        <p:nvSpPr>
          <p:cNvPr id="8195" name="AutoShape 20"/>
          <p:cNvSpPr>
            <a:spLocks noChangeArrowheads="1"/>
          </p:cNvSpPr>
          <p:nvPr/>
        </p:nvSpPr>
        <p:spPr bwMode="auto">
          <a:xfrm>
            <a:off x="2286000" y="1447800"/>
            <a:ext cx="5257800" cy="1981200"/>
          </a:xfrm>
          <a:prstGeom prst="wedgeEllipseCallout">
            <a:avLst>
              <a:gd name="adj1" fmla="val -28954"/>
              <a:gd name="adj2" fmla="val 87500"/>
            </a:avLst>
          </a:prstGeom>
          <a:solidFill>
            <a:schemeClr val="accent1"/>
          </a:solidFill>
          <a:ln w="9525">
            <a:solidFill>
              <a:schemeClr val="tx1"/>
            </a:solidFill>
            <a:miter lim="800000"/>
            <a:headEnd/>
            <a:tailEnd/>
          </a:ln>
        </p:spPr>
        <p:txBody>
          <a:bodyPr/>
          <a:lstStyle/>
          <a:p>
            <a:pPr algn="ctr"/>
            <a:endParaRPr lang="en-US" sz="2800" b="1">
              <a:latin typeface="Times New Roman" pitchFamily="18" charset="0"/>
            </a:endParaRPr>
          </a:p>
          <a:p>
            <a:pPr algn="ctr"/>
            <a:r>
              <a:rPr lang="en-US" sz="3200" b="1">
                <a:latin typeface="Times New Roman" pitchFamily="18" charset="0"/>
              </a:rPr>
              <a:t>Luyện đọc nhóm đôi</a:t>
            </a:r>
          </a:p>
          <a:p>
            <a:pPr algn="ctr"/>
            <a:endParaRPr lang="en-US" sz="3200" b="1">
              <a:latin typeface="Times New Roman" pitchFamily="18" charset="0"/>
            </a:endParaRPr>
          </a:p>
        </p:txBody>
      </p:sp>
      <p:sp>
        <p:nvSpPr>
          <p:cNvPr id="11" name="AutoShape 8"/>
          <p:cNvSpPr>
            <a:spLocks noChangeArrowheads="1"/>
          </p:cNvSpPr>
          <p:nvPr/>
        </p:nvSpPr>
        <p:spPr bwMode="auto">
          <a:xfrm>
            <a:off x="2019300" y="1328737"/>
            <a:ext cx="5791200" cy="2100263"/>
          </a:xfrm>
          <a:prstGeom prst="wedgeEllipseCallout">
            <a:avLst>
              <a:gd name="adj1" fmla="val -24532"/>
              <a:gd name="adj2" fmla="val 107144"/>
            </a:avLst>
          </a:prstGeom>
          <a:solidFill>
            <a:schemeClr val="accent1"/>
          </a:solidFill>
          <a:ln w="9525">
            <a:solidFill>
              <a:schemeClr val="tx1"/>
            </a:solidFill>
            <a:miter lim="800000"/>
            <a:headEnd/>
            <a:tailEnd/>
          </a:ln>
        </p:spPr>
        <p:txBody>
          <a:bodyPr/>
          <a:lstStyle/>
          <a:p>
            <a:pPr algn="ctr"/>
            <a:endParaRPr lang="en-US" sz="2800" b="1">
              <a:latin typeface="Times New Roman" pitchFamily="18" charset="0"/>
            </a:endParaRPr>
          </a:p>
          <a:p>
            <a:pPr algn="ctr"/>
            <a:r>
              <a:rPr lang="en-US" sz="3200" b="1">
                <a:latin typeface="Times New Roman" pitchFamily="18" charset="0"/>
              </a:rPr>
              <a:t>Thi đọc giữa các nhóm</a:t>
            </a:r>
          </a:p>
          <a:p>
            <a:pPr algn="ctr"/>
            <a:endParaRPr lang="en-US" sz="32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circle(in)">
                                      <p:cBhvr>
                                        <p:cTn id="7" dur="2000"/>
                                        <p:tgtEl>
                                          <p:spTgt spid="338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8195"/>
                                        </p:tgtEl>
                                        <p:attrNameLst>
                                          <p:attrName>ppt_x</p:attrName>
                                        </p:attrNameLst>
                                      </p:cBhvr>
                                      <p:tavLst>
                                        <p:tav tm="0">
                                          <p:val>
                                            <p:strVal val="ppt_x"/>
                                          </p:val>
                                        </p:tav>
                                        <p:tav tm="100000">
                                          <p:val>
                                            <p:strVal val="ppt_x"/>
                                          </p:val>
                                        </p:tav>
                                      </p:tavLst>
                                    </p:anim>
                                    <p:anim calcmode="lin" valueType="num">
                                      <p:cBhvr additive="base">
                                        <p:cTn id="12" dur="500"/>
                                        <p:tgtEl>
                                          <p:spTgt spid="8195"/>
                                        </p:tgtEl>
                                        <p:attrNameLst>
                                          <p:attrName>ppt_y</p:attrName>
                                        </p:attrNameLst>
                                      </p:cBhvr>
                                      <p:tavLst>
                                        <p:tav tm="0">
                                          <p:val>
                                            <p:strVal val="ppt_y"/>
                                          </p:val>
                                        </p:tav>
                                        <p:tav tm="100000">
                                          <p:val>
                                            <p:strVal val="1+ppt_h/2"/>
                                          </p:val>
                                        </p:tav>
                                      </p:tavLst>
                                    </p:anim>
                                    <p:set>
                                      <p:cBhvr>
                                        <p:cTn id="13" dur="1" fill="hold">
                                          <p:stCondLst>
                                            <p:cond delay="499"/>
                                          </p:stCondLst>
                                        </p:cTn>
                                        <p:tgtEl>
                                          <p:spTgt spid="819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12"/>
          <p:cNvSpPr>
            <a:spLocks noChangeArrowheads="1"/>
          </p:cNvSpPr>
          <p:nvPr/>
        </p:nvSpPr>
        <p:spPr bwMode="auto">
          <a:xfrm>
            <a:off x="1371600" y="1905000"/>
            <a:ext cx="6096000" cy="304698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just">
              <a:defRPr/>
            </a:pPr>
            <a:r>
              <a:rPr lang="en-US" sz="2400">
                <a:latin typeface="Times New Roman" pitchFamily="18" charset="0"/>
              </a:rPr>
              <a:t> Hoa tàn, quả xuất hiện, lớn nhanh, da căng mịn, xanh óng ánh, rồi chín. Một quả rơi vào lòng cậu. Môi cậu vừa chạm vào, một dòng sữa trắng trào ra, ngọt thơm như sữa mẹ.</a:t>
            </a:r>
          </a:p>
          <a:p>
            <a:pPr algn="just">
              <a:defRPr/>
            </a:pPr>
            <a:r>
              <a:rPr lang="en-US" sz="2400">
                <a:latin typeface="Times New Roman" pitchFamily="18" charset="0"/>
              </a:rPr>
              <a:t>     Cậu nhìn lên tán lá. Lá một mặt xanh bóng, mặt kia đỏ hoe như mắt mẹ khóc chờ con. Cậu bé òa khóc. Cây xòa cành ôm cậu, như tay mẹ âu yếm vỗ về.</a:t>
            </a:r>
          </a:p>
        </p:txBody>
      </p:sp>
      <p:sp>
        <p:nvSpPr>
          <p:cNvPr id="10254" name="Line 14"/>
          <p:cNvSpPr>
            <a:spLocks noChangeShapeType="1"/>
          </p:cNvSpPr>
          <p:nvPr/>
        </p:nvSpPr>
        <p:spPr bwMode="auto">
          <a:xfrm flipV="1">
            <a:off x="2157413" y="2672049"/>
            <a:ext cx="914400"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57" name="Line 17"/>
          <p:cNvSpPr>
            <a:spLocks noChangeShapeType="1"/>
          </p:cNvSpPr>
          <p:nvPr/>
        </p:nvSpPr>
        <p:spPr bwMode="auto">
          <a:xfrm>
            <a:off x="6238875" y="2314862"/>
            <a:ext cx="990600" cy="4762"/>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59" name="Line 19"/>
          <p:cNvSpPr>
            <a:spLocks noChangeShapeType="1"/>
          </p:cNvSpPr>
          <p:nvPr/>
        </p:nvSpPr>
        <p:spPr bwMode="auto">
          <a:xfrm>
            <a:off x="1428750" y="3414999"/>
            <a:ext cx="838200"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61" name="Line 21"/>
          <p:cNvSpPr>
            <a:spLocks noChangeShapeType="1"/>
          </p:cNvSpPr>
          <p:nvPr/>
        </p:nvSpPr>
        <p:spPr bwMode="auto">
          <a:xfrm>
            <a:off x="3119438" y="3414999"/>
            <a:ext cx="1909762"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62" name="Line 22"/>
          <p:cNvSpPr>
            <a:spLocks noChangeShapeType="1"/>
          </p:cNvSpPr>
          <p:nvPr/>
        </p:nvSpPr>
        <p:spPr bwMode="auto">
          <a:xfrm flipV="1">
            <a:off x="5762625" y="3767424"/>
            <a:ext cx="1295400"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64" name="Line 24"/>
          <p:cNvSpPr>
            <a:spLocks noChangeShapeType="1"/>
          </p:cNvSpPr>
          <p:nvPr/>
        </p:nvSpPr>
        <p:spPr bwMode="auto">
          <a:xfrm>
            <a:off x="2471738" y="4119849"/>
            <a:ext cx="762000"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66" name="Line 26"/>
          <p:cNvSpPr>
            <a:spLocks noChangeShapeType="1"/>
          </p:cNvSpPr>
          <p:nvPr/>
        </p:nvSpPr>
        <p:spPr bwMode="auto">
          <a:xfrm flipV="1">
            <a:off x="1838325" y="4515137"/>
            <a:ext cx="914400"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68" name="Line 28"/>
          <p:cNvSpPr>
            <a:spLocks noChangeShapeType="1"/>
          </p:cNvSpPr>
          <p:nvPr/>
        </p:nvSpPr>
        <p:spPr bwMode="auto">
          <a:xfrm>
            <a:off x="3505200" y="4500849"/>
            <a:ext cx="990600"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
        <p:nvSpPr>
          <p:cNvPr id="10270" name="Line 30"/>
          <p:cNvSpPr>
            <a:spLocks noChangeShapeType="1"/>
          </p:cNvSpPr>
          <p:nvPr/>
        </p:nvSpPr>
        <p:spPr bwMode="auto">
          <a:xfrm flipV="1">
            <a:off x="1447800" y="4867562"/>
            <a:ext cx="914400" cy="0"/>
          </a:xfrm>
          <a:prstGeom prst="line">
            <a:avLst/>
          </a:prstGeom>
          <a:noFill/>
          <a:ln w="12700">
            <a:solidFill>
              <a:srgbClr val="FF0000"/>
            </a:solidFill>
            <a:round/>
            <a:headEnd/>
            <a:tailEnd/>
          </a:ln>
          <a:effectLst>
            <a:prstShdw prst="shdw17" dist="17961" dir="2700000">
              <a:srgbClr val="990000"/>
            </a:prstShdw>
          </a:effectLst>
        </p:spPr>
        <p:txBody>
          <a:bodyPr/>
          <a:lstStyle/>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box(in)">
                                      <p:cBhvr>
                                        <p:cTn id="7" dur="500"/>
                                        <p:tgtEl>
                                          <p:spTgt spid="10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57"/>
                                        </p:tgtEl>
                                        <p:attrNameLst>
                                          <p:attrName>style.visibility</p:attrName>
                                        </p:attrNameLst>
                                      </p:cBhvr>
                                      <p:to>
                                        <p:strVal val="visible"/>
                                      </p:to>
                                    </p:set>
                                    <p:animEffect transition="in" filter="box(in)">
                                      <p:cBhvr>
                                        <p:cTn id="12" dur="500"/>
                                        <p:tgtEl>
                                          <p:spTgt spid="102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54"/>
                                        </p:tgtEl>
                                        <p:attrNameLst>
                                          <p:attrName>style.visibility</p:attrName>
                                        </p:attrNameLst>
                                      </p:cBhvr>
                                      <p:to>
                                        <p:strVal val="visible"/>
                                      </p:to>
                                    </p:set>
                                    <p:animEffect transition="in" filter="box(in)">
                                      <p:cBhvr>
                                        <p:cTn id="17" dur="500"/>
                                        <p:tgtEl>
                                          <p:spTgt spid="1025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59"/>
                                        </p:tgtEl>
                                        <p:attrNameLst>
                                          <p:attrName>style.visibility</p:attrName>
                                        </p:attrNameLst>
                                      </p:cBhvr>
                                      <p:to>
                                        <p:strVal val="visible"/>
                                      </p:to>
                                    </p:set>
                                    <p:animEffect transition="in" filter="box(in)">
                                      <p:cBhvr>
                                        <p:cTn id="22" dur="500"/>
                                        <p:tgtEl>
                                          <p:spTgt spid="1025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1"/>
                                        </p:tgtEl>
                                        <p:attrNameLst>
                                          <p:attrName>style.visibility</p:attrName>
                                        </p:attrNameLst>
                                      </p:cBhvr>
                                      <p:to>
                                        <p:strVal val="visible"/>
                                      </p:to>
                                    </p:set>
                                    <p:animEffect transition="in" filter="box(in)">
                                      <p:cBhvr>
                                        <p:cTn id="27" dur="500"/>
                                        <p:tgtEl>
                                          <p:spTgt spid="1026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62"/>
                                        </p:tgtEl>
                                        <p:attrNameLst>
                                          <p:attrName>style.visibility</p:attrName>
                                        </p:attrNameLst>
                                      </p:cBhvr>
                                      <p:to>
                                        <p:strVal val="visible"/>
                                      </p:to>
                                    </p:set>
                                    <p:animEffect transition="in" filter="box(in)">
                                      <p:cBhvr>
                                        <p:cTn id="32" dur="500"/>
                                        <p:tgtEl>
                                          <p:spTgt spid="1026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64"/>
                                        </p:tgtEl>
                                        <p:attrNameLst>
                                          <p:attrName>style.visibility</p:attrName>
                                        </p:attrNameLst>
                                      </p:cBhvr>
                                      <p:to>
                                        <p:strVal val="visible"/>
                                      </p:to>
                                    </p:set>
                                    <p:animEffect transition="in" filter="box(in)">
                                      <p:cBhvr>
                                        <p:cTn id="37" dur="500"/>
                                        <p:tgtEl>
                                          <p:spTgt spid="1026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266"/>
                                        </p:tgtEl>
                                        <p:attrNameLst>
                                          <p:attrName>style.visibility</p:attrName>
                                        </p:attrNameLst>
                                      </p:cBhvr>
                                      <p:to>
                                        <p:strVal val="visible"/>
                                      </p:to>
                                    </p:set>
                                    <p:animEffect transition="in" filter="box(in)">
                                      <p:cBhvr>
                                        <p:cTn id="42" dur="500"/>
                                        <p:tgtEl>
                                          <p:spTgt spid="1026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268"/>
                                        </p:tgtEl>
                                        <p:attrNameLst>
                                          <p:attrName>style.visibility</p:attrName>
                                        </p:attrNameLst>
                                      </p:cBhvr>
                                      <p:to>
                                        <p:strVal val="visible"/>
                                      </p:to>
                                    </p:set>
                                    <p:animEffect transition="in" filter="box(in)">
                                      <p:cBhvr>
                                        <p:cTn id="47" dur="500"/>
                                        <p:tgtEl>
                                          <p:spTgt spid="1026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270"/>
                                        </p:tgtEl>
                                        <p:attrNameLst>
                                          <p:attrName>style.visibility</p:attrName>
                                        </p:attrNameLst>
                                      </p:cBhvr>
                                      <p:to>
                                        <p:strVal val="visible"/>
                                      </p:to>
                                    </p:set>
                                    <p:animEffect transition="in" filter="box(in)">
                                      <p:cBhvr>
                                        <p:cTn id="52" dur="500"/>
                                        <p:tgtEl>
                                          <p:spTgt spid="10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4" grpId="0" animBg="1"/>
      <p:bldP spid="10257" grpId="0" animBg="1"/>
      <p:bldP spid="10259" grpId="0" animBg="1"/>
      <p:bldP spid="10261" grpId="0" animBg="1"/>
      <p:bldP spid="10262" grpId="0" animBg="1"/>
      <p:bldP spid="10264" grpId="0" animBg="1"/>
      <p:bldP spid="10266" grpId="0" animBg="1"/>
      <p:bldP spid="10268" grpId="0" animBg="1"/>
      <p:bldP spid="102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7"/>
          <p:cNvSpPr txBox="1">
            <a:spLocks noChangeArrowheads="1"/>
          </p:cNvSpPr>
          <p:nvPr/>
        </p:nvSpPr>
        <p:spPr bwMode="auto">
          <a:xfrm>
            <a:off x="2247900" y="381000"/>
            <a:ext cx="5257800" cy="523875"/>
          </a:xfrm>
          <a:prstGeom prst="rect">
            <a:avLst/>
          </a:prstGeom>
          <a:noFill/>
          <a:ln w="9525">
            <a:noFill/>
            <a:miter lim="800000"/>
            <a:headEnd/>
            <a:tailEnd/>
          </a:ln>
        </p:spPr>
        <p:txBody>
          <a:bodyPr>
            <a:spAutoFit/>
          </a:bodyPr>
          <a:lstStyle/>
          <a:p>
            <a:pPr algn="ctr">
              <a:spcBef>
                <a:spcPct val="50000"/>
              </a:spcBef>
            </a:pPr>
            <a:r>
              <a:rPr lang="en-US" sz="2800" b="1" u="sng">
                <a:solidFill>
                  <a:srgbClr val="FF0000"/>
                </a:solidFill>
                <a:latin typeface="Times New Roman" pitchFamily="18" charset="0"/>
              </a:rPr>
              <a:t> Tìm hiểu bài:</a:t>
            </a:r>
          </a:p>
        </p:txBody>
      </p:sp>
      <p:sp>
        <p:nvSpPr>
          <p:cNvPr id="11" name="AutoShape 7"/>
          <p:cNvSpPr>
            <a:spLocks noChangeArrowheads="1"/>
          </p:cNvSpPr>
          <p:nvPr/>
        </p:nvSpPr>
        <p:spPr bwMode="auto">
          <a:xfrm>
            <a:off x="1981200" y="2286000"/>
            <a:ext cx="4419600" cy="1447800"/>
          </a:xfrm>
          <a:prstGeom prst="wedgeEllipseCallout">
            <a:avLst>
              <a:gd name="adj1" fmla="val -53676"/>
              <a:gd name="adj2" fmla="val 96648"/>
            </a:avLst>
          </a:prstGeom>
          <a:solidFill>
            <a:schemeClr val="accent1"/>
          </a:solidFill>
          <a:ln w="9525">
            <a:solidFill>
              <a:schemeClr val="tx1"/>
            </a:solidFill>
            <a:miter lim="800000"/>
            <a:headEnd/>
            <a:tailEnd/>
          </a:ln>
        </p:spPr>
        <p:txBody>
          <a:bodyPr/>
          <a:lstStyle/>
          <a:p>
            <a:pPr algn="ctr"/>
            <a:r>
              <a:rPr lang="en-US" sz="3200" b="1">
                <a:latin typeface="Times New Roman" pitchFamily="18" charset="0"/>
              </a:rPr>
              <a:t>Vì sao cậu bé bỏ nhà ra đi?</a:t>
            </a:r>
          </a:p>
          <a:p>
            <a:pPr algn="ctr"/>
            <a:endParaRPr lang="en-US" sz="3200" b="1">
              <a:latin typeface="Times New Roman" pitchFamily="18" charset="0"/>
            </a:endParaRPr>
          </a:p>
        </p:txBody>
      </p:sp>
      <p:sp>
        <p:nvSpPr>
          <p:cNvPr id="13" name="AutoShape 4"/>
          <p:cNvSpPr>
            <a:spLocks noChangeArrowheads="1"/>
          </p:cNvSpPr>
          <p:nvPr/>
        </p:nvSpPr>
        <p:spPr bwMode="auto">
          <a:xfrm>
            <a:off x="1143000" y="2438400"/>
            <a:ext cx="7219950" cy="1447800"/>
          </a:xfrm>
          <a:prstGeom prst="doubleWave">
            <a:avLst>
              <a:gd name="adj1" fmla="val 6500"/>
              <a:gd name="adj2" fmla="val 0"/>
            </a:avLst>
          </a:prstGeom>
          <a:gradFill rotWithShape="1">
            <a:gsLst>
              <a:gs pos="0">
                <a:srgbClr val="00FFFF"/>
              </a:gs>
              <a:gs pos="100000">
                <a:schemeClr val="bg1"/>
              </a:gs>
            </a:gsLst>
            <a:lin ang="5400000" scaled="1"/>
          </a:gradFill>
          <a:ln w="9525">
            <a:solidFill>
              <a:srgbClr val="0033CC"/>
            </a:solidFill>
            <a:miter lim="800000"/>
            <a:headEnd/>
            <a:tailEnd/>
          </a:ln>
        </p:spPr>
        <p:txBody>
          <a:bodyPr wrap="none" anchor="ctr"/>
          <a:lstStyle/>
          <a:p>
            <a:pPr algn="ctr"/>
            <a:r>
              <a:rPr lang="en-US" sz="4800">
                <a:solidFill>
                  <a:srgbClr val="336699"/>
                </a:solidFill>
                <a:latin typeface="Times New Roman" pitchFamily="18" charset="0"/>
                <a:ea typeface="Tahoma" pitchFamily="34" charset="0"/>
                <a:cs typeface="Times New Roman" pitchFamily="18" charset="0"/>
              </a:rPr>
              <a:t>Cậu bé ham chơi bị mẹ mắng.</a:t>
            </a:r>
          </a:p>
        </p:txBody>
      </p:sp>
      <p:sp>
        <p:nvSpPr>
          <p:cNvPr id="14" name="AutoShape 7"/>
          <p:cNvSpPr>
            <a:spLocks noChangeArrowheads="1"/>
          </p:cNvSpPr>
          <p:nvPr/>
        </p:nvSpPr>
        <p:spPr bwMode="auto">
          <a:xfrm>
            <a:off x="1447800" y="2438400"/>
            <a:ext cx="6629400" cy="1447800"/>
          </a:xfrm>
          <a:prstGeom prst="wedgeEllipseCallout">
            <a:avLst>
              <a:gd name="adj1" fmla="val -53676"/>
              <a:gd name="adj2" fmla="val 96648"/>
            </a:avLst>
          </a:prstGeom>
          <a:solidFill>
            <a:schemeClr val="accent1"/>
          </a:solidFill>
          <a:ln w="9525">
            <a:solidFill>
              <a:schemeClr val="tx1"/>
            </a:solidFill>
            <a:miter lim="800000"/>
            <a:headEnd/>
            <a:tailEnd/>
          </a:ln>
        </p:spPr>
        <p:txBody>
          <a:bodyPr/>
          <a:lstStyle/>
          <a:p>
            <a:pPr algn="ctr"/>
            <a:r>
              <a:rPr lang="en-US" sz="3200" b="1">
                <a:latin typeface="Times New Roman" pitchFamily="18" charset="0"/>
              </a:rPr>
              <a:t>Vì sao cuối cùng cậu bé lại tìm đường về nhà?</a:t>
            </a:r>
          </a:p>
          <a:p>
            <a:pPr algn="ctr"/>
            <a:endParaRPr lang="en-US" sz="3200" b="1">
              <a:latin typeface="Times New Roman" pitchFamily="18" charset="0"/>
            </a:endParaRPr>
          </a:p>
        </p:txBody>
      </p:sp>
      <p:sp>
        <p:nvSpPr>
          <p:cNvPr id="15" name="AutoShape 4"/>
          <p:cNvSpPr>
            <a:spLocks noChangeArrowheads="1"/>
          </p:cNvSpPr>
          <p:nvPr/>
        </p:nvSpPr>
        <p:spPr bwMode="auto">
          <a:xfrm>
            <a:off x="1295400" y="2438400"/>
            <a:ext cx="7162800" cy="2133600"/>
          </a:xfrm>
          <a:prstGeom prst="doubleWave">
            <a:avLst>
              <a:gd name="adj1" fmla="val 6500"/>
              <a:gd name="adj2" fmla="val 0"/>
            </a:avLst>
          </a:prstGeom>
          <a:gradFill rotWithShape="1">
            <a:gsLst>
              <a:gs pos="0">
                <a:srgbClr val="00FFFF"/>
              </a:gs>
              <a:gs pos="100000">
                <a:schemeClr val="bg1"/>
              </a:gs>
            </a:gsLst>
            <a:lin ang="5400000" scaled="1"/>
          </a:gradFill>
          <a:ln w="9525">
            <a:solidFill>
              <a:srgbClr val="0033CC"/>
            </a:solidFill>
            <a:miter lim="800000"/>
            <a:headEnd/>
            <a:tailEnd/>
          </a:ln>
        </p:spPr>
        <p:txBody>
          <a:bodyPr wrap="none" anchor="ctr"/>
          <a:lstStyle/>
          <a:p>
            <a:pPr algn="ctr"/>
            <a:r>
              <a:rPr lang="en-US" sz="4800">
                <a:solidFill>
                  <a:srgbClr val="336699"/>
                </a:solidFill>
                <a:latin typeface="Times New Roman" pitchFamily="18" charset="0"/>
                <a:ea typeface="Tahoma" pitchFamily="34" charset="0"/>
                <a:cs typeface="Times New Roman" pitchFamily="18" charset="0"/>
              </a:rPr>
              <a:t>Đi la cà khắp nơi,</a:t>
            </a:r>
          </a:p>
          <a:p>
            <a:pPr algn="ctr"/>
            <a:r>
              <a:rPr lang="en-US" sz="4800">
                <a:solidFill>
                  <a:srgbClr val="336699"/>
                </a:solidFill>
                <a:latin typeface="Times New Roman" pitchFamily="18" charset="0"/>
                <a:ea typeface="Tahoma" pitchFamily="34" charset="0"/>
                <a:cs typeface="Times New Roman" pitchFamily="18" charset="0"/>
              </a:rPr>
              <a:t> cậu vừa đói vừa rét.</a:t>
            </a:r>
          </a:p>
        </p:txBody>
      </p:sp>
      <p:sp>
        <p:nvSpPr>
          <p:cNvPr id="16" name="AutoShape 7"/>
          <p:cNvSpPr>
            <a:spLocks noChangeArrowheads="1"/>
          </p:cNvSpPr>
          <p:nvPr/>
        </p:nvSpPr>
        <p:spPr bwMode="auto">
          <a:xfrm>
            <a:off x="1600200" y="2590800"/>
            <a:ext cx="6629400" cy="1447800"/>
          </a:xfrm>
          <a:prstGeom prst="wedgeEllipseCallout">
            <a:avLst>
              <a:gd name="adj1" fmla="val -53676"/>
              <a:gd name="adj2" fmla="val 96648"/>
            </a:avLst>
          </a:prstGeom>
          <a:solidFill>
            <a:schemeClr val="accent1"/>
          </a:solidFill>
          <a:ln w="9525">
            <a:solidFill>
              <a:schemeClr val="tx1"/>
            </a:solidFill>
            <a:miter lim="800000"/>
            <a:headEnd/>
            <a:tailEnd/>
          </a:ln>
        </p:spPr>
        <p:txBody>
          <a:bodyPr/>
          <a:lstStyle/>
          <a:p>
            <a:pPr algn="ctr"/>
            <a:r>
              <a:rPr lang="en-US" sz="3200" b="1">
                <a:latin typeface="Times New Roman" pitchFamily="18" charset="0"/>
              </a:rPr>
              <a:t>Trở về không thấy mẹ cậu bé làm gì?</a:t>
            </a:r>
          </a:p>
          <a:p>
            <a:pPr algn="ctr"/>
            <a:endParaRPr lang="en-US" sz="3200" b="1">
              <a:latin typeface="Times New Roman" pitchFamily="18" charset="0"/>
            </a:endParaRPr>
          </a:p>
        </p:txBody>
      </p:sp>
      <p:sp>
        <p:nvSpPr>
          <p:cNvPr id="17" name="AutoShape 4"/>
          <p:cNvSpPr>
            <a:spLocks noChangeArrowheads="1"/>
          </p:cNvSpPr>
          <p:nvPr/>
        </p:nvSpPr>
        <p:spPr bwMode="auto">
          <a:xfrm>
            <a:off x="1447800" y="2590800"/>
            <a:ext cx="7162800" cy="2133600"/>
          </a:xfrm>
          <a:prstGeom prst="doubleWave">
            <a:avLst>
              <a:gd name="adj1" fmla="val 6500"/>
              <a:gd name="adj2" fmla="val 204"/>
            </a:avLst>
          </a:prstGeom>
          <a:gradFill rotWithShape="1">
            <a:gsLst>
              <a:gs pos="0">
                <a:srgbClr val="00FFFF"/>
              </a:gs>
              <a:gs pos="100000">
                <a:schemeClr val="bg1"/>
              </a:gs>
            </a:gsLst>
            <a:lin ang="5400000" scaled="1"/>
          </a:gradFill>
          <a:ln w="9525">
            <a:solidFill>
              <a:srgbClr val="0033CC"/>
            </a:solidFill>
            <a:miter lim="800000"/>
            <a:headEnd/>
            <a:tailEnd/>
          </a:ln>
        </p:spPr>
        <p:txBody>
          <a:bodyPr wrap="none" anchor="ctr"/>
          <a:lstStyle/>
          <a:p>
            <a:pPr algn="ctr"/>
            <a:r>
              <a:rPr lang="en-US" sz="4500">
                <a:solidFill>
                  <a:srgbClr val="336699"/>
                </a:solidFill>
                <a:latin typeface="Times New Roman" pitchFamily="18" charset="0"/>
                <a:ea typeface="Tahoma" pitchFamily="34" charset="0"/>
                <a:cs typeface="Times New Roman" pitchFamily="18" charset="0"/>
              </a:rPr>
              <a:t>Gọi mẹ khản tiếng rồi ôm lấy </a:t>
            </a:r>
          </a:p>
          <a:p>
            <a:pPr algn="ctr"/>
            <a:r>
              <a:rPr lang="en-US" sz="4500">
                <a:solidFill>
                  <a:srgbClr val="336699"/>
                </a:solidFill>
                <a:latin typeface="Times New Roman" pitchFamily="18" charset="0"/>
                <a:ea typeface="Tahoma" pitchFamily="34" charset="0"/>
                <a:cs typeface="Times New Roman" pitchFamily="18" charset="0"/>
              </a:rPr>
              <a:t>cây xanh trong vườn khóc</a:t>
            </a:r>
            <a:r>
              <a:rPr lang="en-US" sz="4800">
                <a:solidFill>
                  <a:srgbClr val="336699"/>
                </a:solidFill>
                <a:latin typeface="Times New Roman" pitchFamily="18" charset="0"/>
                <a:ea typeface="Tahoma" pitchFamily="34" charset="0"/>
                <a:cs typeface="Times New Roman" pitchFamily="18" charset="0"/>
              </a:rPr>
              <a:t>.</a:t>
            </a:r>
          </a:p>
        </p:txBody>
      </p:sp>
      <p:sp>
        <p:nvSpPr>
          <p:cNvPr id="19" name="AutoShape 7"/>
          <p:cNvSpPr>
            <a:spLocks noChangeArrowheads="1"/>
          </p:cNvSpPr>
          <p:nvPr/>
        </p:nvSpPr>
        <p:spPr bwMode="auto">
          <a:xfrm>
            <a:off x="1752600" y="2743200"/>
            <a:ext cx="6629400" cy="1447800"/>
          </a:xfrm>
          <a:prstGeom prst="wedgeEllipseCallout">
            <a:avLst>
              <a:gd name="adj1" fmla="val -53676"/>
              <a:gd name="adj2" fmla="val 96648"/>
            </a:avLst>
          </a:prstGeom>
          <a:solidFill>
            <a:schemeClr val="accent1"/>
          </a:solidFill>
          <a:ln w="9525">
            <a:solidFill>
              <a:schemeClr val="tx1"/>
            </a:solidFill>
            <a:miter lim="800000"/>
            <a:headEnd/>
            <a:tailEnd/>
          </a:ln>
        </p:spPr>
        <p:txBody>
          <a:bodyPr/>
          <a:lstStyle/>
          <a:p>
            <a:pPr algn="ctr"/>
            <a:r>
              <a:rPr lang="en-US" sz="3200" b="1">
                <a:latin typeface="Times New Roman" pitchFamily="18" charset="0"/>
              </a:rPr>
              <a:t>Thứ lạ xuất hiện trên cây như thế nào?</a:t>
            </a:r>
          </a:p>
          <a:p>
            <a:pPr algn="ctr"/>
            <a:endParaRPr lang="en-US" sz="3200" b="1">
              <a:latin typeface="Times New Roman" pitchFamily="18" charset="0"/>
            </a:endParaRPr>
          </a:p>
        </p:txBody>
      </p:sp>
      <p:sp>
        <p:nvSpPr>
          <p:cNvPr id="20" name="AutoShape 4"/>
          <p:cNvSpPr>
            <a:spLocks noChangeArrowheads="1"/>
          </p:cNvSpPr>
          <p:nvPr/>
        </p:nvSpPr>
        <p:spPr bwMode="auto">
          <a:xfrm>
            <a:off x="1600200" y="2743200"/>
            <a:ext cx="7162800" cy="2133600"/>
          </a:xfrm>
          <a:prstGeom prst="doubleWave">
            <a:avLst>
              <a:gd name="adj1" fmla="val 6500"/>
              <a:gd name="adj2" fmla="val 0"/>
            </a:avLst>
          </a:prstGeom>
          <a:gradFill rotWithShape="1">
            <a:gsLst>
              <a:gs pos="0">
                <a:srgbClr val="00FFFF"/>
              </a:gs>
              <a:gs pos="100000">
                <a:schemeClr val="bg1"/>
              </a:gs>
            </a:gsLst>
            <a:lin ang="5400000" scaled="1"/>
          </a:gradFill>
          <a:ln w="9525">
            <a:solidFill>
              <a:srgbClr val="0033CC"/>
            </a:solidFill>
            <a:miter lim="800000"/>
            <a:headEnd/>
            <a:tailEnd/>
          </a:ln>
        </p:spPr>
        <p:txBody>
          <a:bodyPr wrap="none" anchor="ctr"/>
          <a:lstStyle/>
          <a:p>
            <a:pPr algn="ctr"/>
            <a:r>
              <a:rPr lang="en-US" sz="4500">
                <a:solidFill>
                  <a:srgbClr val="FF0000"/>
                </a:solidFill>
                <a:latin typeface="Times New Roman" pitchFamily="18" charset="0"/>
                <a:ea typeface="Tahoma" pitchFamily="34" charset="0"/>
                <a:cs typeface="Times New Roman" pitchFamily="18" charset="0"/>
              </a:rPr>
              <a:t>Từ các cành lá, những đài hoa </a:t>
            </a:r>
          </a:p>
          <a:p>
            <a:pPr algn="ctr"/>
            <a:r>
              <a:rPr lang="en-US" sz="4500">
                <a:solidFill>
                  <a:srgbClr val="FF0000"/>
                </a:solidFill>
                <a:latin typeface="Times New Roman" pitchFamily="18" charset="0"/>
                <a:ea typeface="Tahoma" pitchFamily="34" charset="0"/>
                <a:cs typeface="Times New Roman" pitchFamily="18" charset="0"/>
              </a:rPr>
              <a:t>bé tí trổ ra, nở trắng như mây</a:t>
            </a:r>
            <a:r>
              <a:rPr lang="en-US" sz="4800">
                <a:solidFill>
                  <a:srgbClr val="FF0000"/>
                </a:solidFill>
                <a:latin typeface="Times New Roman" pitchFamily="18" charset="0"/>
                <a:ea typeface="Tahoma" pitchFamily="34" charset="0"/>
                <a:cs typeface="Times New Roman" pitchFamily="18" charset="0"/>
              </a:rPr>
              <a:t>.</a:t>
            </a:r>
          </a:p>
          <a:p>
            <a:pPr algn="ctr"/>
            <a:endParaRPr lang="en-US" sz="4800">
              <a:solidFill>
                <a:srgbClr val="FF0000"/>
              </a:solidFill>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to="" calcmode="lin" valueType="num">
                                      <p:cBhvr>
                                        <p:cTn id="41" dur="1" fill="hold"/>
                                        <p:tgtEl>
                                          <p:spTgt spid="15"/>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1" nodeType="clickEffect">
                                  <p:stCondLst>
                                    <p:cond delay="0"/>
                                  </p:stCondLst>
                                  <p:childTnLst>
                                    <p:animEffect transition="out" filter="box(i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6"/>
                                        </p:tgtEl>
                                        <p:attrNameLst>
                                          <p:attrName>ppt_x</p:attrName>
                                        </p:attrNameLst>
                                      </p:cBhvr>
                                      <p:tavLst>
                                        <p:tav tm="0">
                                          <p:val>
                                            <p:strVal val="ppt_x"/>
                                          </p:val>
                                        </p:tav>
                                        <p:tav tm="100000">
                                          <p:val>
                                            <p:strVal val="ppt_x"/>
                                          </p:val>
                                        </p:tav>
                                      </p:tavLst>
                                    </p:anim>
                                    <p:anim calcmode="lin" valueType="num">
                                      <p:cBhvr additive="base">
                                        <p:cTn id="57" dur="500"/>
                                        <p:tgtEl>
                                          <p:spTgt spid="16"/>
                                        </p:tgtEl>
                                        <p:attrNameLst>
                                          <p:attrName>ppt_y</p:attrName>
                                        </p:attrNameLst>
                                      </p:cBhvr>
                                      <p:tavLst>
                                        <p:tav tm="0">
                                          <p:val>
                                            <p:strVal val="ppt_y"/>
                                          </p:val>
                                        </p:tav>
                                        <p:tav tm="100000">
                                          <p:val>
                                            <p:strVal val="1+ppt_h/2"/>
                                          </p:val>
                                        </p:tav>
                                      </p:tavLst>
                                    </p:anim>
                                    <p:set>
                                      <p:cBhvr>
                                        <p:cTn id="58" dur="1" fill="hold">
                                          <p:stCondLst>
                                            <p:cond delay="499"/>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to="" calcmode="lin" valueType="num">
                                      <p:cBhvr>
                                        <p:cTn id="63" dur="1" fill="hold"/>
                                        <p:tgtEl>
                                          <p:spTgt spid="17"/>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1" nodeType="clickEffect">
                                  <p:stCondLst>
                                    <p:cond delay="0"/>
                                  </p:stCondLst>
                                  <p:childTnLst>
                                    <p:animEffect transition="out" filter="box(in)">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19"/>
                                        </p:tgtEl>
                                        <p:attrNameLst>
                                          <p:attrName>ppt_x</p:attrName>
                                        </p:attrNameLst>
                                      </p:cBhvr>
                                      <p:tavLst>
                                        <p:tav tm="0">
                                          <p:val>
                                            <p:strVal val="ppt_x"/>
                                          </p:val>
                                        </p:tav>
                                        <p:tav tm="100000">
                                          <p:val>
                                            <p:strVal val="ppt_x"/>
                                          </p:val>
                                        </p:tav>
                                      </p:tavLst>
                                    </p:anim>
                                    <p:anim calcmode="lin" valueType="num">
                                      <p:cBhvr additive="base">
                                        <p:cTn id="79" dur="500"/>
                                        <p:tgtEl>
                                          <p:spTgt spid="19"/>
                                        </p:tgtEl>
                                        <p:attrNameLst>
                                          <p:attrName>ppt_y</p:attrName>
                                        </p:attrNameLst>
                                      </p:cBhvr>
                                      <p:tavLst>
                                        <p:tav tm="0">
                                          <p:val>
                                            <p:strVal val="ppt_y"/>
                                          </p:val>
                                        </p:tav>
                                        <p:tav tm="100000">
                                          <p:val>
                                            <p:strVal val="1+ppt_h/2"/>
                                          </p:val>
                                        </p:tav>
                                      </p:tavLst>
                                    </p:anim>
                                    <p:set>
                                      <p:cBhvr>
                                        <p:cTn id="80" dur="1" fill="hold">
                                          <p:stCondLst>
                                            <p:cond delay="499"/>
                                          </p:stCondLst>
                                        </p:cTn>
                                        <p:tgtEl>
                                          <p:spTgt spid="1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4"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to="" calcmode="lin" valueType="num">
                                      <p:cBhvr>
                                        <p:cTn id="85" dur="1" fill="hold"/>
                                        <p:tgtEl>
                                          <p:spTgt spid="20"/>
                                        </p:tgtEl>
                                        <p:attrNameLst>
                                          <p:attrName/>
                                        </p:attrNameLst>
                                      </p:cBhvr>
                                    </p:anim>
                                  </p:childTnLst>
                                </p:cTn>
                              </p:par>
                            </p:childTnLst>
                          </p:cTn>
                        </p:par>
                      </p:childTnLst>
                    </p:cTn>
                  </p:par>
                  <p:par>
                    <p:cTn id="86" fill="hold">
                      <p:stCondLst>
                        <p:cond delay="indefinite"/>
                      </p:stCondLst>
                      <p:childTnLst>
                        <p:par>
                          <p:cTn id="87" fill="hold">
                            <p:stCondLst>
                              <p:cond delay="0"/>
                            </p:stCondLst>
                            <p:childTnLst>
                              <p:par>
                                <p:cTn id="88" presetID="4" presetClass="exit" presetSubtype="16" fill="hold" grpId="1" nodeType="clickEffect">
                                  <p:stCondLst>
                                    <p:cond delay="0"/>
                                  </p:stCondLst>
                                  <p:childTnLst>
                                    <p:animEffect transition="out" filter="box(in)">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7"/>
          <p:cNvSpPr txBox="1">
            <a:spLocks noChangeArrowheads="1"/>
          </p:cNvSpPr>
          <p:nvPr/>
        </p:nvSpPr>
        <p:spPr bwMode="auto">
          <a:xfrm>
            <a:off x="2133600" y="762000"/>
            <a:ext cx="5257800" cy="523875"/>
          </a:xfrm>
          <a:prstGeom prst="rect">
            <a:avLst/>
          </a:prstGeom>
          <a:noFill/>
          <a:ln w="9525">
            <a:noFill/>
            <a:miter lim="800000"/>
            <a:headEnd/>
            <a:tailEnd/>
          </a:ln>
        </p:spPr>
        <p:txBody>
          <a:bodyPr>
            <a:spAutoFit/>
          </a:bodyPr>
          <a:lstStyle/>
          <a:p>
            <a:pPr algn="ctr">
              <a:spcBef>
                <a:spcPct val="50000"/>
              </a:spcBef>
            </a:pPr>
            <a:r>
              <a:rPr lang="en-US" sz="2800" b="1" u="sng">
                <a:solidFill>
                  <a:srgbClr val="FF0000"/>
                </a:solidFill>
                <a:latin typeface="Times New Roman" pitchFamily="18" charset="0"/>
              </a:rPr>
              <a:t> Tìm hiểu bài:</a:t>
            </a:r>
          </a:p>
        </p:txBody>
      </p:sp>
      <p:sp>
        <p:nvSpPr>
          <p:cNvPr id="12" name="AutoShape 7"/>
          <p:cNvSpPr>
            <a:spLocks noChangeArrowheads="1"/>
          </p:cNvSpPr>
          <p:nvPr/>
        </p:nvSpPr>
        <p:spPr bwMode="auto">
          <a:xfrm>
            <a:off x="1676400" y="2362200"/>
            <a:ext cx="6629400" cy="1447800"/>
          </a:xfrm>
          <a:prstGeom prst="wedgeEllipseCallout">
            <a:avLst>
              <a:gd name="adj1" fmla="val -53676"/>
              <a:gd name="adj2" fmla="val 96648"/>
            </a:avLst>
          </a:prstGeom>
          <a:solidFill>
            <a:schemeClr val="accent1"/>
          </a:solidFill>
          <a:ln w="9525">
            <a:solidFill>
              <a:schemeClr val="tx1"/>
            </a:solidFill>
            <a:miter lim="800000"/>
            <a:headEnd/>
            <a:tailEnd/>
          </a:ln>
        </p:spPr>
        <p:txBody>
          <a:bodyPr/>
          <a:lstStyle/>
          <a:p>
            <a:pPr algn="ctr"/>
            <a:r>
              <a:rPr lang="en-US" sz="3200" b="1">
                <a:latin typeface="Times New Roman" pitchFamily="18" charset="0"/>
              </a:rPr>
              <a:t>Những nét nào ở cây gợi lên hình ảnh người mẹ?</a:t>
            </a:r>
          </a:p>
          <a:p>
            <a:pPr algn="ctr"/>
            <a:endParaRPr lang="en-US" sz="3200" b="1">
              <a:latin typeface="Times New Roman" pitchFamily="18" charset="0"/>
            </a:endParaRPr>
          </a:p>
        </p:txBody>
      </p:sp>
      <p:sp>
        <p:nvSpPr>
          <p:cNvPr id="13" name="AutoShape 4"/>
          <p:cNvSpPr>
            <a:spLocks noChangeArrowheads="1"/>
          </p:cNvSpPr>
          <p:nvPr/>
        </p:nvSpPr>
        <p:spPr bwMode="auto">
          <a:xfrm>
            <a:off x="1600200" y="2286000"/>
            <a:ext cx="7162800" cy="2667000"/>
          </a:xfrm>
          <a:prstGeom prst="doubleWave">
            <a:avLst>
              <a:gd name="adj1" fmla="val 6500"/>
              <a:gd name="adj2" fmla="val 0"/>
            </a:avLst>
          </a:prstGeom>
          <a:gradFill rotWithShape="1">
            <a:gsLst>
              <a:gs pos="0">
                <a:srgbClr val="00FFFF"/>
              </a:gs>
              <a:gs pos="100000">
                <a:schemeClr val="bg1"/>
              </a:gs>
            </a:gsLst>
            <a:lin ang="5400000" scaled="1"/>
          </a:gradFill>
          <a:ln w="9525">
            <a:solidFill>
              <a:srgbClr val="0033CC"/>
            </a:solidFill>
            <a:miter lim="800000"/>
            <a:headEnd/>
            <a:tailEnd/>
          </a:ln>
        </p:spPr>
        <p:txBody>
          <a:bodyPr wrap="none" anchor="ctr"/>
          <a:lstStyle/>
          <a:p>
            <a:pPr algn="ctr"/>
            <a:endParaRPr lang="en-US" sz="4000">
              <a:solidFill>
                <a:srgbClr val="FF0000"/>
              </a:solidFill>
              <a:latin typeface="Times New Roman" pitchFamily="18" charset="0"/>
              <a:ea typeface="Tahoma" pitchFamily="34" charset="0"/>
              <a:cs typeface="Times New Roman" pitchFamily="18" charset="0"/>
            </a:endParaRPr>
          </a:p>
          <a:p>
            <a:pPr algn="ctr"/>
            <a:r>
              <a:rPr lang="en-US" sz="4000">
                <a:solidFill>
                  <a:srgbClr val="FF0000"/>
                </a:solidFill>
                <a:latin typeface="Times New Roman" pitchFamily="18" charset="0"/>
                <a:ea typeface="Tahoma" pitchFamily="34" charset="0"/>
                <a:cs typeface="Times New Roman" pitchFamily="18" charset="0"/>
              </a:rPr>
              <a:t>Lá đỏ hoe như mắt mẹ khóc, </a:t>
            </a:r>
          </a:p>
          <a:p>
            <a:pPr algn="ctr"/>
            <a:r>
              <a:rPr lang="en-US" sz="4000">
                <a:solidFill>
                  <a:srgbClr val="FF0000"/>
                </a:solidFill>
                <a:latin typeface="Times New Roman" pitchFamily="18" charset="0"/>
                <a:ea typeface="Tahoma" pitchFamily="34" charset="0"/>
                <a:cs typeface="Times New Roman" pitchFamily="18" charset="0"/>
              </a:rPr>
              <a:t>Cây xòa cành ôm câu bé như </a:t>
            </a:r>
          </a:p>
          <a:p>
            <a:pPr algn="ctr"/>
            <a:r>
              <a:rPr lang="en-US" sz="4000">
                <a:solidFill>
                  <a:srgbClr val="FF0000"/>
                </a:solidFill>
                <a:latin typeface="Times New Roman" pitchFamily="18" charset="0"/>
                <a:ea typeface="Tahoma" pitchFamily="34" charset="0"/>
                <a:cs typeface="Times New Roman" pitchFamily="18" charset="0"/>
              </a:rPr>
              <a:t>Tay mẹ âu yếm vỗ về.</a:t>
            </a:r>
          </a:p>
          <a:p>
            <a:pPr algn="ctr"/>
            <a:endParaRPr lang="en-US" sz="4800">
              <a:solidFill>
                <a:srgbClr val="FF0000"/>
              </a:solidFill>
              <a:latin typeface="Times New Roman" pitchFamily="18" charset="0"/>
              <a:ea typeface="Tahoma" pitchFamily="34" charset="0"/>
              <a:cs typeface="Times New Roman" pitchFamily="18" charset="0"/>
            </a:endParaRPr>
          </a:p>
        </p:txBody>
      </p:sp>
      <p:sp>
        <p:nvSpPr>
          <p:cNvPr id="14" name="AutoShape 7"/>
          <p:cNvSpPr>
            <a:spLocks noChangeArrowheads="1"/>
          </p:cNvSpPr>
          <p:nvPr/>
        </p:nvSpPr>
        <p:spPr bwMode="auto">
          <a:xfrm>
            <a:off x="1828800" y="2514600"/>
            <a:ext cx="6629400" cy="1447800"/>
          </a:xfrm>
          <a:prstGeom prst="wedgeEllipseCallout">
            <a:avLst>
              <a:gd name="adj1" fmla="val -53676"/>
              <a:gd name="adj2" fmla="val 96648"/>
            </a:avLst>
          </a:prstGeom>
          <a:solidFill>
            <a:schemeClr val="accent1"/>
          </a:solidFill>
          <a:ln w="9525">
            <a:solidFill>
              <a:schemeClr val="tx1"/>
            </a:solidFill>
            <a:miter lim="800000"/>
            <a:headEnd/>
            <a:tailEnd/>
          </a:ln>
        </p:spPr>
        <p:txBody>
          <a:bodyPr/>
          <a:lstStyle/>
          <a:p>
            <a:pPr algn="ctr"/>
            <a:r>
              <a:rPr lang="en-US" sz="3200" b="1">
                <a:latin typeface="Times New Roman" pitchFamily="18" charset="0"/>
              </a:rPr>
              <a:t>Theo em gặp lại mẹ, cậ bé sẽ nói gì?</a:t>
            </a:r>
          </a:p>
          <a:p>
            <a:pPr algn="ctr"/>
            <a:endParaRPr lang="en-US" sz="3200" b="1">
              <a:latin typeface="Times New Roman" pitchFamily="18" charset="0"/>
            </a:endParaRPr>
          </a:p>
        </p:txBody>
      </p:sp>
      <p:sp>
        <p:nvSpPr>
          <p:cNvPr id="15" name="AutoShape 4"/>
          <p:cNvSpPr>
            <a:spLocks noChangeArrowheads="1"/>
          </p:cNvSpPr>
          <p:nvPr/>
        </p:nvSpPr>
        <p:spPr bwMode="auto">
          <a:xfrm>
            <a:off x="1600200" y="2438400"/>
            <a:ext cx="7162800" cy="2667000"/>
          </a:xfrm>
          <a:prstGeom prst="doubleWave">
            <a:avLst>
              <a:gd name="adj1" fmla="val 6500"/>
              <a:gd name="adj2" fmla="val 0"/>
            </a:avLst>
          </a:prstGeom>
          <a:gradFill rotWithShape="1">
            <a:gsLst>
              <a:gs pos="0">
                <a:srgbClr val="00FFFF"/>
              </a:gs>
              <a:gs pos="100000">
                <a:schemeClr val="bg1"/>
              </a:gs>
            </a:gsLst>
            <a:lin ang="5400000" scaled="1"/>
          </a:gradFill>
          <a:ln w="9525">
            <a:solidFill>
              <a:srgbClr val="0033CC"/>
            </a:solidFill>
            <a:miter lim="800000"/>
            <a:headEnd/>
            <a:tailEnd/>
          </a:ln>
        </p:spPr>
        <p:txBody>
          <a:bodyPr wrap="none" anchor="ctr"/>
          <a:lstStyle/>
          <a:p>
            <a:pPr algn="ctr"/>
            <a:endParaRPr lang="en-US" sz="4000">
              <a:solidFill>
                <a:srgbClr val="FF0000"/>
              </a:solidFill>
              <a:latin typeface="Times New Roman" pitchFamily="18" charset="0"/>
              <a:ea typeface="Tahoma" pitchFamily="34" charset="0"/>
              <a:cs typeface="Times New Roman" pitchFamily="18" charset="0"/>
            </a:endParaRPr>
          </a:p>
          <a:p>
            <a:pPr algn="ctr"/>
            <a:r>
              <a:rPr lang="en-US" sz="4000">
                <a:solidFill>
                  <a:srgbClr val="FF0000"/>
                </a:solidFill>
                <a:latin typeface="Times New Roman" pitchFamily="18" charset="0"/>
                <a:ea typeface="Tahoma" pitchFamily="34" charset="0"/>
                <a:cs typeface="Times New Roman" pitchFamily="18" charset="0"/>
              </a:rPr>
              <a:t>Con đã biết lỗi xin mẹ tha thứ</a:t>
            </a:r>
          </a:p>
          <a:p>
            <a:pPr algn="ctr"/>
            <a:r>
              <a:rPr lang="en-US" sz="4000">
                <a:solidFill>
                  <a:srgbClr val="FF0000"/>
                </a:solidFill>
                <a:latin typeface="Times New Roman" pitchFamily="18" charset="0"/>
                <a:ea typeface="Tahoma" pitchFamily="34" charset="0"/>
                <a:cs typeface="Times New Roman" pitchFamily="18" charset="0"/>
              </a:rPr>
              <a:t> cho con.</a:t>
            </a:r>
          </a:p>
          <a:p>
            <a:pPr algn="ctr"/>
            <a:endParaRPr lang="en-US" sz="4800">
              <a:solidFill>
                <a:srgbClr val="FF0000"/>
              </a:solidFill>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to="" calcmode="lin" valueType="num">
                                      <p:cBhvr>
                                        <p:cTn id="41" dur="1" fill="hold"/>
                                        <p:tgtEl>
                                          <p:spTgt spid="15"/>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1" nodeType="clickEffect">
                                  <p:stCondLst>
                                    <p:cond delay="0"/>
                                  </p:stCondLst>
                                  <p:childTnLst>
                                    <p:animEffect transition="out" filter="box(i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64&quot;/&gt;&lt;/object&gt;&lt;object type=&quot;3&quot; unique_id=&quot;10013&quot;&gt;&lt;property id=&quot;20148&quot; value=&quot;5&quot;/&gt;&lt;property id=&quot;20300&quot; value=&quot;Slide 8&quot;/&gt;&lt;property id=&quot;20307&quot; value=&quot;266&quot;/&gt;&lt;/object&gt;&lt;object type=&quot;3&quot; unique_id=&quot;10015&quot;&gt;&lt;property id=&quot;20148&quot; value=&quot;5&quot;/&gt;&lt;property id=&quot;20300&quot; value=&quot;Slide 9&quot;/&gt;&lt;property id=&quot;20307&quot; value=&quot;268&quot;/&gt;&lt;/object&gt;&lt;object type=&quot;3&quot; unique_id=&quot;10016&quot;&gt;&lt;property id=&quot;20148&quot; value=&quot;5&quot;/&gt;&lt;property id=&quot;20300&quot; value=&quot;Slide 10&quot;/&gt;&lt;property id=&quot;20307&quot; value=&quot;269&quot;/&gt;&lt;/object&gt;&lt;object type=&quot;3&quot; unique_id=&quot;10018&quot;&gt;&lt;property id=&quot;20148&quot; value=&quot;5&quot;/&gt;&lt;property id=&quot;20300&quot; value=&quot;Slide 11&quot;/&gt;&lt;property id=&quot;20307&quot; value=&quot;2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460</Words>
  <Application>Microsoft Office PowerPoint</Application>
  <PresentationFormat>On-screen Show (4:3)</PresentationFormat>
  <Paragraphs>297</Paragraphs>
  <Slides>11</Slides>
  <Notes>7</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trang-long bien</dc:creator>
  <cp:lastModifiedBy>A</cp:lastModifiedBy>
  <cp:revision>9</cp:revision>
  <dcterms:created xsi:type="dcterms:W3CDTF">2015-11-24T12:13:20Z</dcterms:created>
  <dcterms:modified xsi:type="dcterms:W3CDTF">2016-11-21T03:50:11Z</dcterms:modified>
</cp:coreProperties>
</file>